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7"/>
  </p:notesMasterIdLst>
  <p:handoutMasterIdLst>
    <p:handoutMasterId r:id="rId28"/>
  </p:handoutMasterIdLst>
  <p:sldIdLst>
    <p:sldId id="257" r:id="rId3"/>
    <p:sldId id="435" r:id="rId4"/>
    <p:sldId id="418" r:id="rId5"/>
    <p:sldId id="412" r:id="rId6"/>
    <p:sldId id="419" r:id="rId7"/>
    <p:sldId id="431" r:id="rId8"/>
    <p:sldId id="349" r:id="rId9"/>
    <p:sldId id="353" r:id="rId10"/>
    <p:sldId id="420" r:id="rId11"/>
    <p:sldId id="413" r:id="rId12"/>
    <p:sldId id="421" r:id="rId13"/>
    <p:sldId id="422" r:id="rId14"/>
    <p:sldId id="423" r:id="rId15"/>
    <p:sldId id="424" r:id="rId16"/>
    <p:sldId id="430" r:id="rId17"/>
    <p:sldId id="425" r:id="rId18"/>
    <p:sldId id="426" r:id="rId19"/>
    <p:sldId id="432" r:id="rId20"/>
    <p:sldId id="427" r:id="rId21"/>
    <p:sldId id="428" r:id="rId22"/>
    <p:sldId id="414" r:id="rId23"/>
    <p:sldId id="352" r:id="rId24"/>
    <p:sldId id="409" r:id="rId25"/>
    <p:sldId id="41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01" autoAdjust="0"/>
    <p:restoredTop sz="99857" autoAdjust="0"/>
  </p:normalViewPr>
  <p:slideViewPr>
    <p:cSldViewPr snapToGrid="0">
      <p:cViewPr varScale="1">
        <p:scale>
          <a:sx n="74" d="100"/>
          <a:sy n="74" d="100"/>
        </p:scale>
        <p:origin x="636" y="90"/>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pPr/>
              <a:t>6/7/2015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p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pPr/>
              <a:t>6/7/2015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p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6/7/2015</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112" name="Group 111"/>
          <p:cNvGrpSpPr/>
          <p:nvPr/>
        </p:nvGrpSpPr>
        <p:grpSpPr>
          <a:xfrm>
            <a:off x="5322489"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126" name="Text Placeholder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pPr/>
              <a:t>6/7/2015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pPr/>
              <a:t>6/7/2015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pPr/>
              <a:t>6/7/2015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pPr/>
              <a:t>6/7/2015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pPr/>
              <a:t>6/7/2015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CF99945-0A15-4715-AB6C-F5E56CF20F70}" type="datetimeFigureOut">
              <a:rPr lang="en-US"/>
              <a:pPr/>
              <a:t>6/7/2015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CF99945-0A15-4715-AB6C-F5E56CF20F70}" type="datetimeFigureOut">
              <a:rPr lang="en-US"/>
              <a:pPr/>
              <a:t>6/7/2015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CF99945-0A15-4715-AB6C-F5E56CF20F70}" type="datetimeFigureOut">
              <a:rPr lang="en-US"/>
              <a:pPr/>
              <a:t>6/7/2015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pPr/>
              <a:t>6/7/2015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6/7/2015</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9" name="Group 8"/>
          <p:cNvGrpSpPr/>
          <p:nvPr/>
        </p:nvGrpSpPr>
        <p:grpSpPr>
          <a:xfrm>
            <a:off x="574431" y="724619"/>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22" name="Group 21"/>
          <p:cNvGrpSpPr/>
          <p:nvPr/>
        </p:nvGrpSpPr>
        <p:grpSpPr>
          <a:xfrm>
            <a:off x="6285120" y="724619"/>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7" name="Picture Placeholder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0" name="Text Placeholder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6/7/2015</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52" name="Gro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65" name="Gro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en-US"/>
              <a:pPr/>
              <a:t>6/7/2015</a:t>
            </a:fld>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a:t>
            </a:fld>
            <a:endParaRP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en.savefrom.net/"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734095"/>
            <a:ext cx="9486900" cy="1725770"/>
          </a:xfrm>
        </p:spPr>
        <p:txBody>
          <a:bodyPr>
            <a:normAutofit/>
          </a:bodyPr>
          <a:lstStyle/>
          <a:p>
            <a:r>
              <a:rPr lang="zh-CN" altLang="en-US" sz="5300" b="1" dirty="0" smtClean="0">
                <a:solidFill>
                  <a:schemeClr val="tx2"/>
                </a:solidFill>
              </a:rPr>
              <a:t>    </a:t>
            </a:r>
            <a:r>
              <a:rPr lang="zh-CN" altLang="en-US" sz="6000" b="1" dirty="0" smtClean="0">
                <a:solidFill>
                  <a:schemeClr val="tx2"/>
                </a:solidFill>
              </a:rPr>
              <a:t>中文教学</a:t>
            </a:r>
            <a:r>
              <a:rPr lang="zh-CN" altLang="en-US" sz="6000" b="1" dirty="0">
                <a:solidFill>
                  <a:schemeClr val="tx2"/>
                </a:solidFill>
              </a:rPr>
              <a:t>的</a:t>
            </a:r>
            <a:r>
              <a:rPr lang="zh-CN" altLang="en-US" sz="6000" b="1" dirty="0" smtClean="0">
                <a:solidFill>
                  <a:schemeClr val="tx2"/>
                </a:solidFill>
              </a:rPr>
              <a:t>课堂设计</a:t>
            </a:r>
            <a:r>
              <a:rPr lang="en-US" altLang="zh-CN" sz="6000" b="1" dirty="0" smtClean="0">
                <a:solidFill>
                  <a:schemeClr val="tx2"/>
                </a:solidFill>
              </a:rPr>
              <a:t/>
            </a:r>
            <a:br>
              <a:rPr lang="en-US" altLang="zh-CN" sz="6000" b="1" dirty="0" smtClean="0">
                <a:solidFill>
                  <a:schemeClr val="tx2"/>
                </a:solidFill>
              </a:rPr>
            </a:br>
            <a:r>
              <a:rPr lang="en-US" altLang="zh-CN" sz="5300" b="1" dirty="0" smtClean="0">
                <a:solidFill>
                  <a:schemeClr val="tx2"/>
                </a:solidFill>
              </a:rPr>
              <a:t>    </a:t>
            </a:r>
            <a:endParaRPr lang="en-US" b="1" dirty="0">
              <a:solidFill>
                <a:schemeClr val="tx2"/>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264060" y="2318197"/>
            <a:ext cx="7859551" cy="4196903"/>
          </a:xfrm>
        </p:spPr>
        <p:txBody>
          <a:bodyPr>
            <a:normAutofit/>
          </a:bodyPr>
          <a:lstStyle/>
          <a:p>
            <a:r>
              <a:rPr lang="en-US" altLang="zh-CN" dirty="0" smtClean="0"/>
              <a:t>		  </a:t>
            </a:r>
          </a:p>
          <a:p>
            <a:r>
              <a:rPr lang="en-US" altLang="zh-CN" sz="800" dirty="0"/>
              <a:t> </a:t>
            </a:r>
            <a:r>
              <a:rPr lang="en-US" altLang="zh-CN" sz="800" dirty="0" smtClean="0"/>
              <a:t>   	                                             </a:t>
            </a:r>
            <a:r>
              <a:rPr lang="en-US" altLang="zh-CN" sz="3600" dirty="0" err="1" smtClean="0">
                <a:solidFill>
                  <a:schemeClr val="tx2"/>
                </a:solidFill>
                <a:latin typeface="Times New Roman" panose="02020603050405020304" pitchFamily="18" charset="0"/>
                <a:cs typeface="Times New Roman" panose="02020603050405020304" pitchFamily="18" charset="0"/>
              </a:rPr>
              <a:t>sì</a:t>
            </a:r>
            <a:endParaRPr lang="en-US" altLang="zh-CN" sz="3600" dirty="0" smtClean="0"/>
          </a:p>
          <a:p>
            <a:r>
              <a:rPr lang="en-US" altLang="zh-CN" sz="2800" b="1" dirty="0">
                <a:solidFill>
                  <a:schemeClr val="tx2"/>
                </a:solidFill>
              </a:rPr>
              <a:t>	</a:t>
            </a:r>
            <a:r>
              <a:rPr lang="en-US" altLang="zh-CN" sz="2800" b="1" dirty="0" smtClean="0">
                <a:solidFill>
                  <a:schemeClr val="tx2"/>
                </a:solidFill>
              </a:rPr>
              <a:t>		</a:t>
            </a:r>
            <a:r>
              <a:rPr lang="zh-CN" altLang="en-US" sz="4000" b="1" dirty="0" smtClean="0">
                <a:solidFill>
                  <a:schemeClr val="tx2"/>
                </a:solidFill>
              </a:rPr>
              <a:t>姒玉明</a:t>
            </a:r>
            <a:endParaRPr lang="en-US" altLang="zh-CN" sz="4000" b="1" dirty="0" smtClean="0">
              <a:solidFill>
                <a:schemeClr val="tx2"/>
              </a:solidFill>
            </a:endParaRPr>
          </a:p>
          <a:p>
            <a:endParaRPr lang="en-US" sz="1200" b="1" dirty="0">
              <a:solidFill>
                <a:schemeClr val="tx2"/>
              </a:solidFill>
            </a:endParaRPr>
          </a:p>
          <a:p>
            <a:r>
              <a:rPr lang="en-US" sz="1200" b="1" dirty="0" smtClean="0">
                <a:solidFill>
                  <a:schemeClr val="tx2"/>
                </a:solidFill>
                <a:latin typeface="Times New Roman" panose="02020603050405020304" pitchFamily="18" charset="0"/>
                <a:cs typeface="Times New Roman" panose="02020603050405020304" pitchFamily="18" charset="0"/>
              </a:rPr>
              <a:t> 	 </a:t>
            </a:r>
            <a:r>
              <a:rPr lang="en-US" sz="1200" b="1" dirty="0" smtClean="0">
                <a:solidFill>
                  <a:schemeClr val="bg1"/>
                </a:solidFill>
                <a:latin typeface="Times New Roman" panose="02020603050405020304" pitchFamily="18" charset="0"/>
                <a:cs typeface="Times New Roman" panose="02020603050405020304" pitchFamily="18" charset="0"/>
              </a:rPr>
              <a:t>    </a:t>
            </a:r>
          </a:p>
          <a:p>
            <a:r>
              <a:rPr lang="en-US" sz="1200" b="1" dirty="0" smtClean="0">
                <a:solidFill>
                  <a:schemeClr val="bg1"/>
                </a:solidFill>
                <a:latin typeface="Times New Roman" panose="02020603050405020304" pitchFamily="18" charset="0"/>
                <a:cs typeface="Times New Roman" panose="02020603050405020304" pitchFamily="18" charset="0"/>
              </a:rPr>
              <a:t> </a:t>
            </a:r>
          </a:p>
          <a:p>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smtClean="0">
                <a:solidFill>
                  <a:schemeClr val="tx2"/>
                </a:solidFill>
                <a:latin typeface="Times New Roman" panose="02020603050405020304" pitchFamily="18" charset="0"/>
                <a:cs typeface="Times New Roman" panose="02020603050405020304" pitchFamily="18" charset="0"/>
              </a:rPr>
              <a:t>www.holisticedu.us</a:t>
            </a:r>
            <a:endParaRPr lang="en-US" sz="36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8794" y="463640"/>
            <a:ext cx="10058400" cy="6124754"/>
          </a:xfrm>
          <a:prstGeom prst="rect">
            <a:avLst/>
          </a:prstGeom>
        </p:spPr>
        <p:txBody>
          <a:bodyPr wrap="square">
            <a:spAutoFit/>
          </a:bodyPr>
          <a:lstStyle/>
          <a:p>
            <a:r>
              <a:rPr lang="zh-CN" altLang="en-US" sz="3200" b="1" dirty="0" smtClean="0">
                <a:solidFill>
                  <a:schemeClr val="tx2"/>
                </a:solidFill>
                <a:latin typeface="Times New Roman" panose="02020603050405020304" pitchFamily="18" charset="0"/>
                <a:cs typeface="Times New Roman" panose="02020603050405020304" pitchFamily="18" charset="0"/>
              </a:rPr>
              <a:t>第二：</a:t>
            </a:r>
            <a:r>
              <a:rPr lang="zh-CN" altLang="en-US" sz="3200" dirty="0" smtClean="0">
                <a:solidFill>
                  <a:schemeClr val="tx2"/>
                </a:solidFill>
                <a:latin typeface="Times New Roman" panose="02020603050405020304" pitchFamily="18" charset="0"/>
                <a:cs typeface="Times New Roman" panose="02020603050405020304" pitchFamily="18" charset="0"/>
              </a:rPr>
              <a:t>学</a:t>
            </a:r>
            <a:r>
              <a:rPr lang="zh-CN" altLang="en-US" sz="3200" dirty="0">
                <a:solidFill>
                  <a:schemeClr val="tx2"/>
                </a:solidFill>
                <a:latin typeface="Times New Roman" panose="02020603050405020304" pitchFamily="18" charset="0"/>
                <a:cs typeface="Times New Roman" panose="02020603050405020304" pitchFamily="18" charset="0"/>
              </a:rPr>
              <a:t>生为中心的课</a:t>
            </a:r>
            <a:r>
              <a:rPr lang="zh-CN" altLang="en-US" sz="3200" dirty="0" smtClean="0">
                <a:solidFill>
                  <a:schemeClr val="tx2"/>
                </a:solidFill>
                <a:latin typeface="Times New Roman" panose="02020603050405020304" pitchFamily="18" charset="0"/>
                <a:cs typeface="Times New Roman" panose="02020603050405020304" pitchFamily="18" charset="0"/>
              </a:rPr>
              <a:t>堂</a:t>
            </a:r>
            <a:endParaRPr lang="en-US" altLang="zh-CN" sz="3200" dirty="0" smtClean="0">
              <a:solidFill>
                <a:schemeClr val="tx2"/>
              </a:solidFill>
              <a:latin typeface="Times New Roman" panose="02020603050405020304" pitchFamily="18" charset="0"/>
              <a:cs typeface="Times New Roman" panose="02020603050405020304" pitchFamily="18" charset="0"/>
            </a:endParaRPr>
          </a:p>
          <a:p>
            <a:r>
              <a:rPr lang="zh-CN" altLang="en-US" sz="3200" dirty="0" smtClean="0">
                <a:solidFill>
                  <a:schemeClr val="tx2"/>
                </a:solidFill>
                <a:latin typeface="Times New Roman" panose="02020603050405020304" pitchFamily="18" charset="0"/>
                <a:cs typeface="Times New Roman" panose="02020603050405020304" pitchFamily="18" charset="0"/>
              </a:rPr>
              <a:t>对</a:t>
            </a:r>
            <a:r>
              <a:rPr lang="zh-CN" altLang="en-US" sz="3200" dirty="0">
                <a:solidFill>
                  <a:schemeClr val="tx2"/>
                </a:solidFill>
                <a:latin typeface="Times New Roman" panose="02020603050405020304" pitchFamily="18" charset="0"/>
                <a:cs typeface="Times New Roman" panose="02020603050405020304" pitchFamily="18" charset="0"/>
              </a:rPr>
              <a:t>教学的评估多用形成性评估</a:t>
            </a:r>
            <a:r>
              <a:rPr lang="en-US" altLang="zh-CN" sz="3200" dirty="0">
                <a:solidFill>
                  <a:schemeClr val="tx2"/>
                </a:solidFill>
                <a:latin typeface="Times New Roman" panose="02020603050405020304" pitchFamily="18" charset="0"/>
                <a:cs typeface="Times New Roman" panose="02020603050405020304" pitchFamily="18" charset="0"/>
              </a:rPr>
              <a:t>(formative assessment)</a:t>
            </a:r>
            <a:r>
              <a:rPr lang="zh-CN" altLang="en-US" sz="3200" dirty="0">
                <a:solidFill>
                  <a:schemeClr val="tx2"/>
                </a:solidFill>
                <a:latin typeface="Times New Roman" panose="02020603050405020304" pitchFamily="18" charset="0"/>
                <a:cs typeface="Times New Roman" panose="02020603050405020304" pitchFamily="18" charset="0"/>
              </a:rPr>
              <a:t>，少用终结性评估</a:t>
            </a:r>
            <a:r>
              <a:rPr lang="en-US" altLang="zh-CN" sz="3200" dirty="0">
                <a:solidFill>
                  <a:schemeClr val="tx2"/>
                </a:solidFill>
                <a:latin typeface="Times New Roman" panose="02020603050405020304" pitchFamily="18" charset="0"/>
                <a:cs typeface="Times New Roman" panose="02020603050405020304" pitchFamily="18" charset="0"/>
              </a:rPr>
              <a:t>(summative assessment)</a:t>
            </a:r>
            <a:r>
              <a:rPr lang="zh-CN" altLang="en-US" sz="3200" dirty="0">
                <a:solidFill>
                  <a:schemeClr val="tx2"/>
                </a:solidFill>
                <a:latin typeface="Times New Roman" panose="02020603050405020304" pitchFamily="18" charset="0"/>
                <a:cs typeface="Times New Roman" panose="02020603050405020304" pitchFamily="18" charset="0"/>
              </a:rPr>
              <a:t>。形成性评估指的是在学生学习的过程中通过学习的细节评估学习成果，终结性评估简单来说就是考试。在学生为中心的课堂，每个人都要参与，而且学生比老师参与得多，因此，利用形成性评估，老师能及时地看到成绩和问题。举个例子，比如教自我介绍，内容包括介绍姓名、年龄、生日、属相、家庭成员，包括宠物，爱好等。在老师说明以后，同学们就要两人一组自我介绍，然后，每组抽一个人依次在全班介绍，还要让其他人随机提问。这是一个学以致用、发现问题、改进教与学的过程。</a:t>
            </a:r>
            <a:endParaRPr lang="en-US" sz="32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554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8643" y="695460"/>
            <a:ext cx="10676586" cy="5262979"/>
          </a:xfrm>
          <a:prstGeom prst="rect">
            <a:avLst/>
          </a:prstGeom>
        </p:spPr>
        <p:txBody>
          <a:bodyPr wrap="square">
            <a:spAutoFit/>
          </a:bodyPr>
          <a:lstStyle/>
          <a:p>
            <a:r>
              <a:rPr lang="zh-CN" altLang="en-US" sz="4800" dirty="0" smtClean="0">
                <a:solidFill>
                  <a:schemeClr val="tx2"/>
                </a:solidFill>
                <a:latin typeface="Times New Roman" panose="02020603050405020304" pitchFamily="18" charset="0"/>
                <a:cs typeface="Times New Roman" panose="02020603050405020304" pitchFamily="18" charset="0"/>
              </a:rPr>
              <a:t>既</a:t>
            </a:r>
            <a:r>
              <a:rPr lang="zh-CN" altLang="en-US" sz="4800" dirty="0">
                <a:solidFill>
                  <a:schemeClr val="tx2"/>
                </a:solidFill>
                <a:latin typeface="Times New Roman" panose="02020603050405020304" pitchFamily="18" charset="0"/>
                <a:cs typeface="Times New Roman" panose="02020603050405020304" pitchFamily="18" charset="0"/>
              </a:rPr>
              <a:t>然提到</a:t>
            </a:r>
            <a:r>
              <a:rPr lang="zh-CN" altLang="en-US" sz="4800" dirty="0" smtClean="0">
                <a:solidFill>
                  <a:schemeClr val="tx2"/>
                </a:solidFill>
                <a:latin typeface="Times New Roman" panose="02020603050405020304" pitchFamily="18" charset="0"/>
                <a:cs typeface="Times New Roman" panose="02020603050405020304" pitchFamily="18" charset="0"/>
              </a:rPr>
              <a:t>了</a:t>
            </a:r>
            <a:r>
              <a:rPr lang="en-US" altLang="zh-CN" sz="4800" dirty="0" smtClean="0">
                <a:solidFill>
                  <a:schemeClr val="tx2"/>
                </a:solidFill>
                <a:latin typeface="Times New Roman" panose="02020603050405020304" pitchFamily="18" charset="0"/>
                <a:cs typeface="Times New Roman" panose="02020603050405020304" pitchFamily="18" charset="0"/>
              </a:rPr>
              <a:t>formative </a:t>
            </a:r>
            <a:r>
              <a:rPr lang="zh-CN" altLang="en-US" sz="4800" dirty="0" smtClean="0">
                <a:solidFill>
                  <a:schemeClr val="tx2"/>
                </a:solidFill>
                <a:latin typeface="Times New Roman" panose="02020603050405020304" pitchFamily="18" charset="0"/>
                <a:cs typeface="Times New Roman" panose="02020603050405020304" pitchFamily="18" charset="0"/>
              </a:rPr>
              <a:t>和</a:t>
            </a:r>
            <a:r>
              <a:rPr lang="en-US" altLang="zh-CN" sz="4800" dirty="0" smtClean="0">
                <a:solidFill>
                  <a:schemeClr val="tx2"/>
                </a:solidFill>
                <a:latin typeface="Times New Roman" panose="02020603050405020304" pitchFamily="18" charset="0"/>
                <a:cs typeface="Times New Roman" panose="02020603050405020304" pitchFamily="18" charset="0"/>
              </a:rPr>
              <a:t>summative </a:t>
            </a:r>
            <a:r>
              <a:rPr lang="en-US" altLang="zh-CN" sz="4800" dirty="0">
                <a:solidFill>
                  <a:schemeClr val="tx2"/>
                </a:solidFill>
                <a:latin typeface="Times New Roman" panose="02020603050405020304" pitchFamily="18" charset="0"/>
                <a:cs typeface="Times New Roman" panose="02020603050405020304" pitchFamily="18" charset="0"/>
              </a:rPr>
              <a:t>assessment</a:t>
            </a:r>
            <a:r>
              <a:rPr lang="zh-CN" altLang="en-US" sz="4800" dirty="0">
                <a:solidFill>
                  <a:schemeClr val="tx2"/>
                </a:solidFill>
                <a:latin typeface="Times New Roman" panose="02020603050405020304" pitchFamily="18" charset="0"/>
                <a:cs typeface="Times New Roman" panose="02020603050405020304" pitchFamily="18" charset="0"/>
              </a:rPr>
              <a:t>，就有必要介绍一</a:t>
            </a:r>
            <a:r>
              <a:rPr lang="zh-CN" altLang="en-US" sz="4800" dirty="0" smtClean="0">
                <a:solidFill>
                  <a:schemeClr val="tx2"/>
                </a:solidFill>
                <a:latin typeface="Times New Roman" panose="02020603050405020304" pitchFamily="18" charset="0"/>
                <a:cs typeface="Times New Roman" panose="02020603050405020304" pitchFamily="18" charset="0"/>
              </a:rPr>
              <a:t>下</a:t>
            </a:r>
            <a:r>
              <a:rPr lang="en-US" altLang="zh-CN" sz="4800" dirty="0" smtClean="0">
                <a:solidFill>
                  <a:schemeClr val="tx2"/>
                </a:solidFill>
                <a:latin typeface="Times New Roman" panose="02020603050405020304" pitchFamily="18" charset="0"/>
                <a:cs typeface="Times New Roman" panose="02020603050405020304" pitchFamily="18" charset="0"/>
              </a:rPr>
              <a:t>backward </a:t>
            </a:r>
            <a:r>
              <a:rPr lang="en-US" altLang="zh-CN" sz="4800" dirty="0">
                <a:solidFill>
                  <a:schemeClr val="tx2"/>
                </a:solidFill>
                <a:latin typeface="Times New Roman" panose="02020603050405020304" pitchFamily="18" charset="0"/>
                <a:cs typeface="Times New Roman" panose="02020603050405020304" pitchFamily="18" charset="0"/>
              </a:rPr>
              <a:t>design</a:t>
            </a:r>
            <a:r>
              <a:rPr lang="zh-CN" altLang="en-US" sz="4800" dirty="0">
                <a:solidFill>
                  <a:schemeClr val="tx2"/>
                </a:solidFill>
                <a:latin typeface="Times New Roman" panose="02020603050405020304" pitchFamily="18" charset="0"/>
                <a:cs typeface="Times New Roman" panose="02020603050405020304" pitchFamily="18" charset="0"/>
              </a:rPr>
              <a:t>，意思是反向设计，就是以结束为开始。同样的理念也在</a:t>
            </a:r>
            <a:r>
              <a:rPr lang="en-US" altLang="zh-CN" sz="4800" dirty="0">
                <a:solidFill>
                  <a:schemeClr val="tx2"/>
                </a:solidFill>
                <a:latin typeface="Times New Roman" panose="02020603050405020304" pitchFamily="18" charset="0"/>
                <a:cs typeface="Times New Roman" panose="02020603050405020304" pitchFamily="18" charset="0"/>
              </a:rPr>
              <a:t>Steve Covey</a:t>
            </a:r>
            <a:r>
              <a:rPr lang="zh-CN" altLang="en-US" sz="4800" dirty="0">
                <a:solidFill>
                  <a:schemeClr val="tx2"/>
                </a:solidFill>
                <a:latin typeface="Times New Roman" panose="02020603050405020304" pitchFamily="18" charset="0"/>
                <a:cs typeface="Times New Roman" panose="02020603050405020304" pitchFamily="18" charset="0"/>
              </a:rPr>
              <a:t>的那本</a:t>
            </a:r>
            <a:r>
              <a:rPr lang="en-US" altLang="zh-CN" sz="4800" dirty="0">
                <a:solidFill>
                  <a:schemeClr val="tx2"/>
                </a:solidFill>
                <a:latin typeface="Times New Roman" panose="02020603050405020304" pitchFamily="18" charset="0"/>
                <a:cs typeface="Times New Roman" panose="02020603050405020304" pitchFamily="18" charset="0"/>
              </a:rPr>
              <a:t>《Seven habits…》</a:t>
            </a:r>
            <a:r>
              <a:rPr lang="zh-CN" altLang="en-US" sz="4800" dirty="0">
                <a:solidFill>
                  <a:schemeClr val="tx2"/>
                </a:solidFill>
                <a:latin typeface="Times New Roman" panose="02020603050405020304" pitchFamily="18" charset="0"/>
                <a:cs typeface="Times New Roman" panose="02020603050405020304" pitchFamily="18" charset="0"/>
              </a:rPr>
              <a:t>书里有介绍</a:t>
            </a:r>
            <a:r>
              <a:rPr lang="en-US" altLang="zh-CN" sz="4800" dirty="0">
                <a:solidFill>
                  <a:schemeClr val="tx2"/>
                </a:solidFill>
                <a:latin typeface="Times New Roman" panose="02020603050405020304" pitchFamily="18" charset="0"/>
                <a:cs typeface="Times New Roman" panose="02020603050405020304" pitchFamily="18" charset="0"/>
              </a:rPr>
              <a:t>(</a:t>
            </a:r>
            <a:r>
              <a:rPr lang="zh-CN" altLang="en-US" sz="4800" dirty="0">
                <a:solidFill>
                  <a:schemeClr val="tx2"/>
                </a:solidFill>
                <a:latin typeface="Times New Roman" panose="02020603050405020304" pitchFamily="18" charset="0"/>
                <a:cs typeface="Times New Roman" panose="02020603050405020304" pitchFamily="18" charset="0"/>
              </a:rPr>
              <a:t>第二个习惯就是， </a:t>
            </a:r>
            <a:r>
              <a:rPr lang="en-US" altLang="zh-CN" sz="4800" dirty="0">
                <a:solidFill>
                  <a:schemeClr val="tx2"/>
                </a:solidFill>
                <a:latin typeface="Times New Roman" panose="02020603050405020304" pitchFamily="18" charset="0"/>
                <a:cs typeface="Times New Roman" panose="02020603050405020304" pitchFamily="18" charset="0"/>
              </a:rPr>
              <a:t>Begin with the End in Mind</a:t>
            </a:r>
            <a:r>
              <a:rPr lang="zh-CN" altLang="en-US" sz="4800" dirty="0">
                <a:solidFill>
                  <a:schemeClr val="tx2"/>
                </a:solidFill>
                <a:latin typeface="Times New Roman" panose="02020603050405020304" pitchFamily="18" charset="0"/>
                <a:cs typeface="Times New Roman" panose="02020603050405020304" pitchFamily="18" charset="0"/>
              </a:rPr>
              <a:t>）。</a:t>
            </a:r>
            <a:endParaRPr lang="en-US" sz="48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094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228" y="540261"/>
            <a:ext cx="11307651" cy="5478423"/>
          </a:xfrm>
          <a:prstGeom prst="rect">
            <a:avLst/>
          </a:prstGeom>
        </p:spPr>
        <p:txBody>
          <a:bodyPr wrap="square">
            <a:spAutoFit/>
          </a:bodyPr>
          <a:lstStyle/>
          <a:p>
            <a:r>
              <a:rPr lang="zh-CN" altLang="en-US" sz="4000" dirty="0" smtClean="0">
                <a:solidFill>
                  <a:schemeClr val="tx2"/>
                </a:solidFill>
              </a:rPr>
              <a:t>传</a:t>
            </a:r>
            <a:r>
              <a:rPr lang="zh-CN" altLang="en-US" sz="4000" dirty="0">
                <a:solidFill>
                  <a:schemeClr val="tx2"/>
                </a:solidFill>
              </a:rPr>
              <a:t>统的课堂设计顺序是老师讲课，学生听课，然后考试。反向设计是目标和目的、评估、活动或者说是情景对话。下面就说说这三个步骤</a:t>
            </a:r>
            <a:r>
              <a:rPr lang="zh-CN" altLang="en-US" sz="4000" dirty="0" smtClean="0">
                <a:solidFill>
                  <a:schemeClr val="tx2"/>
                </a:solidFill>
              </a:rPr>
              <a:t>。</a:t>
            </a:r>
            <a:endParaRPr lang="en-US" altLang="zh-CN" sz="4000" dirty="0" smtClean="0">
              <a:solidFill>
                <a:schemeClr val="tx2"/>
              </a:solidFill>
            </a:endParaRPr>
          </a:p>
          <a:p>
            <a:endParaRPr lang="en-US" altLang="zh-CN" dirty="0">
              <a:solidFill>
                <a:schemeClr val="tx2"/>
              </a:solidFill>
            </a:endParaRPr>
          </a:p>
          <a:p>
            <a:r>
              <a:rPr lang="en-US" altLang="zh-CN" sz="4000" b="1" dirty="0" smtClean="0">
                <a:solidFill>
                  <a:schemeClr val="tx2"/>
                </a:solidFill>
                <a:latin typeface="Times New Roman" panose="02020603050405020304" pitchFamily="18" charset="0"/>
                <a:cs typeface="Times New Roman" panose="02020603050405020304" pitchFamily="18" charset="0"/>
              </a:rPr>
              <a:t>	Traditional</a:t>
            </a:r>
            <a:r>
              <a:rPr lang="en-US" altLang="zh-CN" sz="4000" dirty="0" smtClean="0">
                <a:solidFill>
                  <a:schemeClr val="tx2"/>
                </a:solidFill>
                <a:latin typeface="Times New Roman" panose="02020603050405020304" pitchFamily="18" charset="0"/>
                <a:cs typeface="Times New Roman" panose="02020603050405020304" pitchFamily="18" charset="0"/>
              </a:rPr>
              <a:t> </a:t>
            </a:r>
            <a:r>
              <a:rPr lang="en-US" altLang="zh-CN" sz="4000" dirty="0">
                <a:solidFill>
                  <a:schemeClr val="tx2"/>
                </a:solidFill>
                <a:latin typeface="Times New Roman" panose="02020603050405020304" pitchFamily="18" charset="0"/>
                <a:cs typeface="Times New Roman" panose="02020603050405020304" pitchFamily="18" charset="0"/>
              </a:rPr>
              <a:t>	</a:t>
            </a:r>
            <a:r>
              <a:rPr lang="en-US" altLang="zh-CN" sz="4000" dirty="0" smtClean="0">
                <a:solidFill>
                  <a:schemeClr val="tx2"/>
                </a:solidFill>
                <a:latin typeface="Times New Roman" panose="02020603050405020304" pitchFamily="18" charset="0"/>
                <a:cs typeface="Times New Roman" panose="02020603050405020304" pitchFamily="18" charset="0"/>
              </a:rPr>
              <a:t>	</a:t>
            </a:r>
            <a:r>
              <a:rPr lang="en-US" altLang="zh-CN" sz="4000" b="1" dirty="0" smtClean="0">
                <a:solidFill>
                  <a:schemeClr val="tx2"/>
                </a:solidFill>
                <a:latin typeface="Times New Roman" panose="02020603050405020304" pitchFamily="18" charset="0"/>
                <a:cs typeface="Times New Roman" panose="02020603050405020304" pitchFamily="18" charset="0"/>
              </a:rPr>
              <a:t>Backward </a:t>
            </a:r>
            <a:r>
              <a:rPr lang="en-US" altLang="zh-CN" sz="4000" b="1" dirty="0">
                <a:solidFill>
                  <a:schemeClr val="tx2"/>
                </a:solidFill>
                <a:latin typeface="Times New Roman" panose="02020603050405020304" pitchFamily="18" charset="0"/>
                <a:cs typeface="Times New Roman" panose="02020603050405020304" pitchFamily="18" charset="0"/>
              </a:rPr>
              <a:t>Design</a:t>
            </a:r>
          </a:p>
          <a:p>
            <a:endParaRPr lang="en-US" altLang="zh-CN" sz="2000" dirty="0">
              <a:solidFill>
                <a:schemeClr val="tx2"/>
              </a:solidFill>
              <a:latin typeface="Times New Roman" panose="02020603050405020304" pitchFamily="18" charset="0"/>
              <a:cs typeface="Times New Roman" panose="02020603050405020304" pitchFamily="18" charset="0"/>
            </a:endParaRPr>
          </a:p>
          <a:p>
            <a:r>
              <a:rPr lang="en-US" altLang="zh-CN" sz="4000" dirty="0">
                <a:solidFill>
                  <a:schemeClr val="tx2"/>
                </a:solidFill>
                <a:latin typeface="Times New Roman" panose="02020603050405020304" pitchFamily="18" charset="0"/>
                <a:cs typeface="Times New Roman" panose="02020603050405020304" pitchFamily="18" charset="0"/>
              </a:rPr>
              <a:t>	Topics 		</a:t>
            </a:r>
            <a:r>
              <a:rPr lang="en-US" altLang="zh-CN" sz="4000" dirty="0" smtClean="0">
                <a:solidFill>
                  <a:schemeClr val="tx2"/>
                </a:solidFill>
                <a:latin typeface="Times New Roman" panose="02020603050405020304" pitchFamily="18" charset="0"/>
                <a:cs typeface="Times New Roman" panose="02020603050405020304" pitchFamily="18" charset="0"/>
              </a:rPr>
              <a:t>	Goals </a:t>
            </a:r>
            <a:r>
              <a:rPr lang="en-US" altLang="zh-CN" sz="4000" dirty="0">
                <a:solidFill>
                  <a:schemeClr val="tx2"/>
                </a:solidFill>
                <a:latin typeface="Times New Roman" panose="02020603050405020304" pitchFamily="18" charset="0"/>
                <a:cs typeface="Times New Roman" panose="02020603050405020304" pitchFamily="18" charset="0"/>
              </a:rPr>
              <a:t>and objectives</a:t>
            </a:r>
          </a:p>
          <a:p>
            <a:r>
              <a:rPr lang="en-US" altLang="zh-CN" sz="4000" dirty="0">
                <a:solidFill>
                  <a:schemeClr val="tx2"/>
                </a:solidFill>
                <a:latin typeface="Times New Roman" panose="02020603050405020304" pitchFamily="18" charset="0"/>
                <a:cs typeface="Times New Roman" panose="02020603050405020304" pitchFamily="18" charset="0"/>
              </a:rPr>
              <a:t>	Teaching		Assessments</a:t>
            </a:r>
          </a:p>
          <a:p>
            <a:r>
              <a:rPr lang="en-US" altLang="zh-CN" sz="4000" dirty="0">
                <a:solidFill>
                  <a:schemeClr val="tx2"/>
                </a:solidFill>
                <a:latin typeface="Times New Roman" panose="02020603050405020304" pitchFamily="18" charset="0"/>
                <a:cs typeface="Times New Roman" panose="02020603050405020304" pitchFamily="18" charset="0"/>
              </a:rPr>
              <a:t>	Tests 			</a:t>
            </a:r>
            <a:r>
              <a:rPr lang="en-US" altLang="zh-CN" sz="4000" dirty="0" smtClean="0">
                <a:solidFill>
                  <a:schemeClr val="tx2"/>
                </a:solidFill>
                <a:latin typeface="Times New Roman" panose="02020603050405020304" pitchFamily="18" charset="0"/>
                <a:cs typeface="Times New Roman" panose="02020603050405020304" pitchFamily="18" charset="0"/>
              </a:rPr>
              <a:t>Activities</a:t>
            </a:r>
            <a:endParaRPr lang="en-US" sz="3200" dirty="0" smtClean="0">
              <a:solidFill>
                <a:schemeClr val="tx2"/>
              </a:solidFill>
              <a:latin typeface="Times New Roman" panose="02020603050405020304" pitchFamily="18" charset="0"/>
              <a:cs typeface="Times New Roman" panose="02020603050405020304" pitchFamily="18" charset="0"/>
            </a:endParaRPr>
          </a:p>
          <a:p>
            <a:endParaRPr lang="en-US" sz="32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546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0007" y="618186"/>
            <a:ext cx="10650828" cy="5632311"/>
          </a:xfrm>
          <a:prstGeom prst="rect">
            <a:avLst/>
          </a:prstGeom>
        </p:spPr>
        <p:txBody>
          <a:bodyPr wrap="square">
            <a:spAutoFit/>
          </a:bodyPr>
          <a:lstStyle/>
          <a:p>
            <a:r>
              <a:rPr lang="en-US" altLang="zh-CN" sz="4000" dirty="0" smtClean="0">
                <a:solidFill>
                  <a:schemeClr val="tx2"/>
                </a:solidFill>
                <a:latin typeface="Times New Roman" panose="02020603050405020304" pitchFamily="18" charset="0"/>
                <a:cs typeface="Times New Roman" panose="02020603050405020304" pitchFamily="18" charset="0"/>
              </a:rPr>
              <a:t>1</a:t>
            </a:r>
            <a:r>
              <a:rPr lang="zh-CN" altLang="en-US" sz="4000" dirty="0">
                <a:solidFill>
                  <a:schemeClr val="tx2"/>
                </a:solidFill>
                <a:latin typeface="Times New Roman" panose="02020603050405020304" pitchFamily="18" charset="0"/>
                <a:cs typeface="Times New Roman" panose="02020603050405020304" pitchFamily="18" charset="0"/>
              </a:rPr>
              <a:t>，明确预期的学习目标和目的</a:t>
            </a:r>
            <a:r>
              <a:rPr lang="en-US" altLang="zh-CN" sz="4000" dirty="0">
                <a:solidFill>
                  <a:schemeClr val="tx2"/>
                </a:solidFill>
                <a:latin typeface="Times New Roman" panose="02020603050405020304" pitchFamily="18" charset="0"/>
                <a:cs typeface="Times New Roman" panose="02020603050405020304" pitchFamily="18" charset="0"/>
              </a:rPr>
              <a:t>(identify the results desired)</a:t>
            </a:r>
            <a:r>
              <a:rPr lang="zh-CN" altLang="en-US" sz="4000" dirty="0">
                <a:solidFill>
                  <a:schemeClr val="tx2"/>
                </a:solidFill>
                <a:latin typeface="Times New Roman" panose="02020603050405020304" pitchFamily="18" charset="0"/>
                <a:cs typeface="Times New Roman" panose="02020603050405020304" pitchFamily="18" charset="0"/>
              </a:rPr>
              <a:t>。具体点就是首先确定学生在一篇课文，一堂课结束之后能做什么，由此写出相应的 </a:t>
            </a:r>
            <a:r>
              <a:rPr lang="en-US" altLang="zh-CN" sz="4000" dirty="0">
                <a:solidFill>
                  <a:schemeClr val="tx2"/>
                </a:solidFill>
                <a:latin typeface="Times New Roman" panose="02020603050405020304" pitchFamily="18" charset="0"/>
                <a:cs typeface="Times New Roman" panose="02020603050405020304" pitchFamily="18" charset="0"/>
              </a:rPr>
              <a:t>can-do statements</a:t>
            </a:r>
            <a:r>
              <a:rPr lang="zh-CN" altLang="en-US" sz="4000" dirty="0">
                <a:solidFill>
                  <a:schemeClr val="tx2"/>
                </a:solidFill>
                <a:latin typeface="Times New Roman" panose="02020603050405020304" pitchFamily="18" charset="0"/>
                <a:cs typeface="Times New Roman" panose="02020603050405020304" pitchFamily="18" charset="0"/>
              </a:rPr>
              <a:t>。在制定</a:t>
            </a:r>
            <a:r>
              <a:rPr lang="en-US" altLang="zh-CN" sz="4000" dirty="0">
                <a:solidFill>
                  <a:schemeClr val="tx2"/>
                </a:solidFill>
                <a:latin typeface="Times New Roman" panose="02020603050405020304" pitchFamily="18" charset="0"/>
                <a:cs typeface="Times New Roman" panose="02020603050405020304" pitchFamily="18" charset="0"/>
              </a:rPr>
              <a:t>can-do statements</a:t>
            </a:r>
            <a:r>
              <a:rPr lang="zh-CN" altLang="en-US" sz="4000" dirty="0">
                <a:solidFill>
                  <a:schemeClr val="tx2"/>
                </a:solidFill>
                <a:latin typeface="Times New Roman" panose="02020603050405020304" pitchFamily="18" charset="0"/>
                <a:cs typeface="Times New Roman" panose="02020603050405020304" pitchFamily="18" charset="0"/>
              </a:rPr>
              <a:t>的时候，要充分考虑到</a:t>
            </a:r>
            <a:r>
              <a:rPr lang="en-US" altLang="zh-CN" sz="4000" dirty="0">
                <a:solidFill>
                  <a:schemeClr val="tx2"/>
                </a:solidFill>
                <a:latin typeface="Times New Roman" panose="02020603050405020304" pitchFamily="18" charset="0"/>
                <a:cs typeface="Times New Roman" panose="02020603050405020304" pitchFamily="18" charset="0"/>
              </a:rPr>
              <a:t>communication</a:t>
            </a:r>
            <a:r>
              <a:rPr lang="zh-CN" altLang="en-US" sz="4000" dirty="0">
                <a:solidFill>
                  <a:schemeClr val="tx2"/>
                </a:solidFill>
                <a:latin typeface="Times New Roman" panose="02020603050405020304" pitchFamily="18" charset="0"/>
                <a:cs typeface="Times New Roman" panose="02020603050405020304" pitchFamily="18" charset="0"/>
              </a:rPr>
              <a:t>的三个沟通模式，它们是</a:t>
            </a:r>
            <a:r>
              <a:rPr lang="en-US" altLang="zh-CN" sz="4000" dirty="0">
                <a:solidFill>
                  <a:schemeClr val="tx2"/>
                </a:solidFill>
                <a:latin typeface="Times New Roman" panose="02020603050405020304" pitchFamily="18" charset="0"/>
                <a:cs typeface="Times New Roman" panose="02020603050405020304" pitchFamily="18" charset="0"/>
              </a:rPr>
              <a:t>interpersonal(</a:t>
            </a:r>
            <a:r>
              <a:rPr lang="zh-CN" altLang="en-US" sz="4000" dirty="0">
                <a:solidFill>
                  <a:schemeClr val="tx2"/>
                </a:solidFill>
                <a:latin typeface="Times New Roman" panose="02020603050405020304" pitchFamily="18" charset="0"/>
                <a:cs typeface="Times New Roman" panose="02020603050405020304" pitchFamily="18" charset="0"/>
              </a:rPr>
              <a:t>双向沟通</a:t>
            </a:r>
            <a:r>
              <a:rPr lang="en-US" altLang="zh-CN" sz="4000" dirty="0">
                <a:solidFill>
                  <a:schemeClr val="tx2"/>
                </a:solidFill>
                <a:latin typeface="Times New Roman" panose="02020603050405020304" pitchFamily="18" charset="0"/>
                <a:cs typeface="Times New Roman" panose="02020603050405020304" pitchFamily="18" charset="0"/>
              </a:rPr>
              <a:t>)</a:t>
            </a:r>
            <a:r>
              <a:rPr lang="zh-CN" altLang="en-US" sz="4000" dirty="0">
                <a:solidFill>
                  <a:schemeClr val="tx2"/>
                </a:solidFill>
                <a:latin typeface="Times New Roman" panose="02020603050405020304" pitchFamily="18" charset="0"/>
                <a:cs typeface="Times New Roman" panose="02020603050405020304" pitchFamily="18" charset="0"/>
              </a:rPr>
              <a:t>，</a:t>
            </a:r>
            <a:r>
              <a:rPr lang="en-US" altLang="zh-CN" sz="4000" dirty="0">
                <a:solidFill>
                  <a:schemeClr val="tx2"/>
                </a:solidFill>
                <a:latin typeface="Times New Roman" panose="02020603050405020304" pitchFamily="18" charset="0"/>
                <a:cs typeface="Times New Roman" panose="02020603050405020304" pitchFamily="18" charset="0"/>
              </a:rPr>
              <a:t>interpretive (</a:t>
            </a:r>
            <a:r>
              <a:rPr lang="zh-CN" altLang="en-US" sz="4000" dirty="0">
                <a:solidFill>
                  <a:schemeClr val="tx2"/>
                </a:solidFill>
                <a:latin typeface="Times New Roman" panose="02020603050405020304" pitchFamily="18" charset="0"/>
                <a:cs typeface="Times New Roman" panose="02020603050405020304" pitchFamily="18" charset="0"/>
              </a:rPr>
              <a:t>理解诠释</a:t>
            </a:r>
            <a:r>
              <a:rPr lang="en-US" altLang="zh-CN" sz="4000" dirty="0">
                <a:solidFill>
                  <a:schemeClr val="tx2"/>
                </a:solidFill>
                <a:latin typeface="Times New Roman" panose="02020603050405020304" pitchFamily="18" charset="0"/>
                <a:cs typeface="Times New Roman" panose="02020603050405020304" pitchFamily="18" charset="0"/>
              </a:rPr>
              <a:t>), presentational (</a:t>
            </a:r>
            <a:r>
              <a:rPr lang="zh-CN" altLang="en-US" sz="4000" dirty="0">
                <a:solidFill>
                  <a:schemeClr val="tx2"/>
                </a:solidFill>
                <a:latin typeface="Times New Roman" panose="02020603050405020304" pitchFamily="18" charset="0"/>
                <a:cs typeface="Times New Roman" panose="02020603050405020304" pitchFamily="18" charset="0"/>
              </a:rPr>
              <a:t>陈述表达</a:t>
            </a:r>
            <a:r>
              <a:rPr lang="en-US" altLang="zh-CN" sz="4000" dirty="0">
                <a:solidFill>
                  <a:schemeClr val="tx2"/>
                </a:solidFill>
                <a:latin typeface="Times New Roman" panose="02020603050405020304" pitchFamily="18" charset="0"/>
                <a:cs typeface="Times New Roman" panose="02020603050405020304" pitchFamily="18" charset="0"/>
              </a:rPr>
              <a:t>)</a:t>
            </a:r>
            <a:r>
              <a:rPr lang="zh-CN" altLang="en-US" sz="4000" dirty="0">
                <a:solidFill>
                  <a:schemeClr val="tx2"/>
                </a:solidFill>
                <a:latin typeface="Times New Roman" panose="02020603050405020304" pitchFamily="18" charset="0"/>
                <a:cs typeface="Times New Roman" panose="02020603050405020304" pitchFamily="18" charset="0"/>
              </a:rPr>
              <a:t>。</a:t>
            </a:r>
            <a:r>
              <a:rPr lang="en-US" altLang="zh-CN" sz="4000" dirty="0">
                <a:solidFill>
                  <a:schemeClr val="tx2"/>
                </a:solidFill>
                <a:latin typeface="Times New Roman" panose="02020603050405020304" pitchFamily="18" charset="0"/>
                <a:cs typeface="Times New Roman" panose="02020603050405020304" pitchFamily="18" charset="0"/>
              </a:rPr>
              <a:t>AP</a:t>
            </a:r>
            <a:r>
              <a:rPr lang="zh-CN" altLang="en-US" sz="4000" dirty="0">
                <a:solidFill>
                  <a:schemeClr val="tx2"/>
                </a:solidFill>
                <a:latin typeface="Times New Roman" panose="02020603050405020304" pitchFamily="18" charset="0"/>
                <a:cs typeface="Times New Roman" panose="02020603050405020304" pitchFamily="18" charset="0"/>
              </a:rPr>
              <a:t>中文考试就围绕这三个沟通模式出题。</a:t>
            </a:r>
            <a:endParaRPr lang="en-US" sz="4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741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308" y="566670"/>
            <a:ext cx="11165982" cy="5447645"/>
          </a:xfrm>
          <a:prstGeom prst="rect">
            <a:avLst/>
          </a:prstGeom>
        </p:spPr>
        <p:txBody>
          <a:bodyPr wrap="square">
            <a:spAutoFit/>
          </a:bodyPr>
          <a:lstStyle/>
          <a:p>
            <a:r>
              <a:rPr lang="zh-CN" altLang="en-US" sz="4800" b="1" dirty="0" smtClean="0">
                <a:solidFill>
                  <a:srgbClr val="FF0000"/>
                </a:solidFill>
                <a:latin typeface="Times New Roman" panose="02020603050405020304" pitchFamily="18" charset="0"/>
                <a:cs typeface="Times New Roman" panose="02020603050405020304" pitchFamily="18" charset="0"/>
              </a:rPr>
              <a:t>双</a:t>
            </a:r>
            <a:r>
              <a:rPr lang="zh-CN" altLang="en-US" sz="4800" b="1" dirty="0">
                <a:solidFill>
                  <a:srgbClr val="FF0000"/>
                </a:solidFill>
                <a:latin typeface="Times New Roman" panose="02020603050405020304" pitchFamily="18" charset="0"/>
                <a:cs typeface="Times New Roman" panose="02020603050405020304" pitchFamily="18" charset="0"/>
              </a:rPr>
              <a:t>向</a:t>
            </a:r>
            <a:r>
              <a:rPr lang="zh-CN" altLang="en-US" sz="4800" b="1" dirty="0">
                <a:solidFill>
                  <a:schemeClr val="tx2"/>
                </a:solidFill>
                <a:latin typeface="Times New Roman" panose="02020603050405020304" pitchFamily="18" charset="0"/>
                <a:cs typeface="Times New Roman" panose="02020603050405020304" pitchFamily="18" charset="0"/>
              </a:rPr>
              <a:t>沟通</a:t>
            </a:r>
            <a:r>
              <a:rPr lang="zh-CN" altLang="en-US" sz="4800" dirty="0">
                <a:solidFill>
                  <a:schemeClr val="tx2"/>
                </a:solidFill>
                <a:latin typeface="Times New Roman" panose="02020603050405020304" pitchFamily="18" charset="0"/>
                <a:cs typeface="Times New Roman" panose="02020603050405020304" pitchFamily="18" charset="0"/>
              </a:rPr>
              <a:t>：在理解话语或文字的基础上，做出相应的答复。比如对话，回</a:t>
            </a:r>
            <a:r>
              <a:rPr lang="zh-CN" altLang="en-US" sz="4800" dirty="0" smtClean="0">
                <a:solidFill>
                  <a:schemeClr val="tx2"/>
                </a:solidFill>
                <a:latin typeface="Times New Roman" panose="02020603050405020304" pitchFamily="18" charset="0"/>
                <a:cs typeface="Times New Roman" panose="02020603050405020304" pitchFamily="18" charset="0"/>
              </a:rPr>
              <a:t>信。</a:t>
            </a:r>
            <a:endParaRPr lang="en-US" altLang="zh-CN" sz="4800" dirty="0" smtClean="0">
              <a:solidFill>
                <a:schemeClr val="tx2"/>
              </a:solidFill>
              <a:latin typeface="Times New Roman" panose="02020603050405020304" pitchFamily="18" charset="0"/>
              <a:cs typeface="Times New Roman" panose="02020603050405020304" pitchFamily="18" charset="0"/>
            </a:endParaRPr>
          </a:p>
          <a:p>
            <a:r>
              <a:rPr lang="zh-CN" altLang="en-US" sz="2000" dirty="0">
                <a:solidFill>
                  <a:schemeClr val="tx2"/>
                </a:solidFill>
                <a:latin typeface="Times New Roman" panose="02020603050405020304" pitchFamily="18" charset="0"/>
                <a:cs typeface="Times New Roman" panose="02020603050405020304" pitchFamily="18" charset="0"/>
              </a:rPr>
              <a:t>借助口语或书面语，交流个人、朋友、家庭、学校等信息</a:t>
            </a:r>
            <a:r>
              <a:rPr lang="zh-CN" altLang="en-US" sz="2000" dirty="0" smtClean="0">
                <a:solidFill>
                  <a:schemeClr val="tx2"/>
                </a:solidFill>
                <a:latin typeface="Times New Roman" panose="02020603050405020304" pitchFamily="18" charset="0"/>
                <a:cs typeface="Times New Roman" panose="02020603050405020304" pitchFamily="18" charset="0"/>
              </a:rPr>
              <a:t>，知道如何表达感</a:t>
            </a:r>
            <a:r>
              <a:rPr lang="zh-CN" altLang="en-US" sz="2000" dirty="0">
                <a:solidFill>
                  <a:schemeClr val="tx2"/>
                </a:solidFill>
                <a:latin typeface="Times New Roman" panose="02020603050405020304" pitchFamily="18" charset="0"/>
                <a:cs typeface="Times New Roman" panose="02020603050405020304" pitchFamily="18" charset="0"/>
              </a:rPr>
              <a:t>谢</a:t>
            </a:r>
            <a:r>
              <a:rPr lang="zh-CN" altLang="en-US" sz="2000" dirty="0" smtClean="0">
                <a:solidFill>
                  <a:schemeClr val="tx2"/>
                </a:solidFill>
                <a:latin typeface="Times New Roman" panose="02020603050405020304" pitchFamily="18" charset="0"/>
                <a:cs typeface="Times New Roman" panose="02020603050405020304" pitchFamily="18" charset="0"/>
              </a:rPr>
              <a:t>、后</a:t>
            </a:r>
            <a:r>
              <a:rPr lang="zh-CN" altLang="en-US" sz="2000" dirty="0">
                <a:solidFill>
                  <a:schemeClr val="tx2"/>
                </a:solidFill>
                <a:latin typeface="Times New Roman" panose="02020603050405020304" pitchFamily="18" charset="0"/>
                <a:cs typeface="Times New Roman" panose="02020603050405020304" pitchFamily="18" charset="0"/>
              </a:rPr>
              <a:t>悔、致</a:t>
            </a:r>
            <a:r>
              <a:rPr lang="zh-CN" altLang="en-US" sz="2000" dirty="0" smtClean="0">
                <a:solidFill>
                  <a:schemeClr val="tx2"/>
                </a:solidFill>
                <a:latin typeface="Times New Roman" panose="02020603050405020304" pitchFamily="18" charset="0"/>
                <a:cs typeface="Times New Roman" panose="02020603050405020304" pitchFamily="18" charset="0"/>
              </a:rPr>
              <a:t>歉等</a:t>
            </a:r>
            <a:endParaRPr lang="en-US" altLang="zh-CN" sz="2000" dirty="0" smtClean="0">
              <a:solidFill>
                <a:schemeClr val="tx2"/>
              </a:solidFill>
              <a:latin typeface="Times New Roman" panose="02020603050405020304" pitchFamily="18" charset="0"/>
              <a:cs typeface="Times New Roman" panose="02020603050405020304" pitchFamily="18" charset="0"/>
            </a:endParaRPr>
          </a:p>
          <a:p>
            <a:r>
              <a:rPr lang="zh-CN" altLang="en-US" sz="4800" b="1" dirty="0" smtClean="0">
                <a:solidFill>
                  <a:schemeClr val="tx2"/>
                </a:solidFill>
                <a:latin typeface="Times New Roman" panose="02020603050405020304" pitchFamily="18" charset="0"/>
                <a:cs typeface="Times New Roman" panose="02020603050405020304" pitchFamily="18" charset="0"/>
              </a:rPr>
              <a:t>理</a:t>
            </a:r>
            <a:r>
              <a:rPr lang="zh-CN" altLang="en-US" sz="4800" b="1" dirty="0">
                <a:solidFill>
                  <a:schemeClr val="tx2"/>
                </a:solidFill>
                <a:latin typeface="Times New Roman" panose="02020603050405020304" pitchFamily="18" charset="0"/>
                <a:cs typeface="Times New Roman" panose="02020603050405020304" pitchFamily="18" charset="0"/>
              </a:rPr>
              <a:t>解诠释</a:t>
            </a:r>
            <a:r>
              <a:rPr lang="zh-CN" altLang="en-US" sz="4800" dirty="0">
                <a:solidFill>
                  <a:schemeClr val="tx2"/>
                </a:solidFill>
                <a:latin typeface="Times New Roman" panose="02020603050405020304" pitchFamily="18" charset="0"/>
                <a:cs typeface="Times New Roman" panose="02020603050405020304" pitchFamily="18" charset="0"/>
              </a:rPr>
              <a:t>：听懂语言，或者看懂文本，然后回答问</a:t>
            </a:r>
            <a:r>
              <a:rPr lang="zh-CN" altLang="en-US" sz="4800" dirty="0" smtClean="0">
                <a:solidFill>
                  <a:schemeClr val="tx2"/>
                </a:solidFill>
                <a:latin typeface="Times New Roman" panose="02020603050405020304" pitchFamily="18" charset="0"/>
                <a:cs typeface="Times New Roman" panose="02020603050405020304" pitchFamily="18" charset="0"/>
              </a:rPr>
              <a:t>题。</a:t>
            </a:r>
            <a:r>
              <a:rPr lang="zh-CN" altLang="en-US" sz="4800" dirty="0">
                <a:solidFill>
                  <a:srgbClr val="FF0000"/>
                </a:solidFill>
                <a:latin typeface="Times New Roman" panose="02020603050405020304" pitchFamily="18" charset="0"/>
                <a:cs typeface="Times New Roman" panose="02020603050405020304" pitchFamily="18" charset="0"/>
              </a:rPr>
              <a:t>单</a:t>
            </a:r>
            <a:r>
              <a:rPr lang="zh-CN" altLang="en-US" sz="4800" dirty="0" smtClean="0">
                <a:solidFill>
                  <a:srgbClr val="FF0000"/>
                </a:solidFill>
                <a:latin typeface="Times New Roman" panose="02020603050405020304" pitchFamily="18" charset="0"/>
                <a:cs typeface="Times New Roman" panose="02020603050405020304" pitchFamily="18" charset="0"/>
              </a:rPr>
              <a:t>向的接受</a:t>
            </a:r>
            <a:endParaRPr lang="en-US" altLang="zh-CN" sz="4800" dirty="0" smtClean="0">
              <a:solidFill>
                <a:srgbClr val="FF0000"/>
              </a:solidFill>
              <a:latin typeface="Times New Roman" panose="02020603050405020304" pitchFamily="18" charset="0"/>
              <a:cs typeface="Times New Roman" panose="02020603050405020304" pitchFamily="18" charset="0"/>
            </a:endParaRPr>
          </a:p>
          <a:p>
            <a:r>
              <a:rPr lang="zh-CN" altLang="en-US" sz="2000" dirty="0" smtClean="0">
                <a:solidFill>
                  <a:schemeClr val="tx2"/>
                </a:solidFill>
                <a:latin typeface="Times New Roman" panose="02020603050405020304" pitchFamily="18" charset="0"/>
                <a:cs typeface="Times New Roman" panose="02020603050405020304" pitchFamily="18" charset="0"/>
              </a:rPr>
              <a:t>理解对话、广播、通知、留言、书信、海报、说明、单张等</a:t>
            </a:r>
            <a:endParaRPr lang="en-US" altLang="zh-CN" sz="2000" dirty="0" smtClean="0">
              <a:solidFill>
                <a:schemeClr val="tx2"/>
              </a:solidFill>
              <a:latin typeface="Times New Roman" panose="02020603050405020304" pitchFamily="18" charset="0"/>
              <a:cs typeface="Times New Roman" panose="02020603050405020304" pitchFamily="18" charset="0"/>
            </a:endParaRPr>
          </a:p>
          <a:p>
            <a:r>
              <a:rPr lang="zh-CN" altLang="en-US" sz="4800" b="1" dirty="0" smtClean="0">
                <a:solidFill>
                  <a:schemeClr val="tx2"/>
                </a:solidFill>
                <a:latin typeface="Times New Roman" panose="02020603050405020304" pitchFamily="18" charset="0"/>
                <a:cs typeface="Times New Roman" panose="02020603050405020304" pitchFamily="18" charset="0"/>
              </a:rPr>
              <a:t>陈</a:t>
            </a:r>
            <a:r>
              <a:rPr lang="zh-CN" altLang="en-US" sz="4800" b="1" dirty="0">
                <a:solidFill>
                  <a:schemeClr val="tx2"/>
                </a:solidFill>
                <a:latin typeface="Times New Roman" panose="02020603050405020304" pitchFamily="18" charset="0"/>
                <a:cs typeface="Times New Roman" panose="02020603050405020304" pitchFamily="18" charset="0"/>
              </a:rPr>
              <a:t>述表达</a:t>
            </a:r>
            <a:r>
              <a:rPr lang="zh-CN" altLang="en-US" sz="4800" dirty="0">
                <a:solidFill>
                  <a:schemeClr val="tx2"/>
                </a:solidFill>
                <a:latin typeface="Times New Roman" panose="02020603050405020304" pitchFamily="18" charset="0"/>
                <a:cs typeface="Times New Roman" panose="02020603050405020304" pitchFamily="18" charset="0"/>
              </a:rPr>
              <a:t>：用语言或文字来传递信息，解释概念，表达自己的情感</a:t>
            </a:r>
            <a:r>
              <a:rPr lang="zh-CN" altLang="en-US" sz="4800" dirty="0" smtClean="0">
                <a:solidFill>
                  <a:schemeClr val="tx2"/>
                </a:solidFill>
                <a:latin typeface="Times New Roman" panose="02020603050405020304" pitchFamily="18" charset="0"/>
                <a:cs typeface="Times New Roman" panose="02020603050405020304" pitchFamily="18" charset="0"/>
              </a:rPr>
              <a:t>。</a:t>
            </a:r>
            <a:r>
              <a:rPr lang="zh-CN" altLang="en-US" sz="4800" dirty="0" smtClean="0">
                <a:solidFill>
                  <a:srgbClr val="FF0000"/>
                </a:solidFill>
                <a:latin typeface="Times New Roman" panose="02020603050405020304" pitchFamily="18" charset="0"/>
                <a:cs typeface="Times New Roman" panose="02020603050405020304" pitchFamily="18" charset="0"/>
              </a:rPr>
              <a:t>单向的输出</a:t>
            </a:r>
            <a:endParaRPr lang="en-US" altLang="zh-CN" sz="4800" dirty="0" smtClean="0">
              <a:solidFill>
                <a:srgbClr val="FF0000"/>
              </a:solidFill>
              <a:latin typeface="Times New Roman" panose="02020603050405020304" pitchFamily="18" charset="0"/>
              <a:cs typeface="Times New Roman" panose="02020603050405020304" pitchFamily="18" charset="0"/>
            </a:endParaRPr>
          </a:p>
          <a:p>
            <a:r>
              <a:rPr lang="zh-CN" altLang="en-US" sz="2000" dirty="0">
                <a:solidFill>
                  <a:schemeClr val="tx2"/>
                </a:solidFill>
                <a:latin typeface="Times New Roman" panose="02020603050405020304" pitchFamily="18" charset="0"/>
                <a:cs typeface="Times New Roman" panose="02020603050405020304" pitchFamily="18" charset="0"/>
              </a:rPr>
              <a:t>围</a:t>
            </a:r>
            <a:r>
              <a:rPr lang="zh-CN" altLang="en-US" sz="2000" dirty="0" smtClean="0">
                <a:solidFill>
                  <a:schemeClr val="tx2"/>
                </a:solidFill>
                <a:latin typeface="Times New Roman" panose="02020603050405020304" pitchFamily="18" charset="0"/>
                <a:cs typeface="Times New Roman" panose="02020603050405020304" pitchFamily="18" charset="0"/>
              </a:rPr>
              <a:t>绕与文化相关的话题，进行口头表达；看图说话；解释某些人、事的相似或不同点，并说明原因</a:t>
            </a:r>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28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6996" y="555585"/>
            <a:ext cx="10054815" cy="5632311"/>
          </a:xfrm>
          <a:prstGeom prst="rect">
            <a:avLst/>
          </a:prstGeom>
        </p:spPr>
        <p:txBody>
          <a:bodyPr wrap="square">
            <a:spAutoFit/>
          </a:bodyPr>
          <a:lstStyle/>
          <a:p>
            <a:r>
              <a:rPr lang="zh-CN" altLang="en-US" sz="4000" dirty="0" smtClean="0">
                <a:solidFill>
                  <a:schemeClr val="tx2"/>
                </a:solidFill>
                <a:latin typeface="Times New Roman" panose="02020603050405020304" pitchFamily="18" charset="0"/>
                <a:cs typeface="Times New Roman" panose="02020603050405020304" pitchFamily="18" charset="0"/>
              </a:rPr>
              <a:t>这</a:t>
            </a:r>
            <a:r>
              <a:rPr lang="zh-CN" altLang="en-US" sz="4000" dirty="0">
                <a:solidFill>
                  <a:schemeClr val="tx2"/>
                </a:solidFill>
                <a:latin typeface="Times New Roman" panose="02020603050405020304" pitchFamily="18" charset="0"/>
                <a:cs typeface="Times New Roman" panose="02020603050405020304" pitchFamily="18" charset="0"/>
              </a:rPr>
              <a:t>单项的信息接受、信息输出和双向的信息交流，就是人类生活的三种基本交流模式。在这样的交流模式中，听、说、读、写四项技能得以呈现。但是需要注意的是，它们是实现交流的技能，并非交流本身，因为有效、正确的交流还要考虑背景、场合、对象和方式</a:t>
            </a:r>
            <a:r>
              <a:rPr lang="zh-CN" altLang="en-US" sz="4000" dirty="0" smtClean="0">
                <a:solidFill>
                  <a:schemeClr val="tx2"/>
                </a:solidFill>
                <a:latin typeface="Times New Roman" panose="02020603050405020304" pitchFamily="18" charset="0"/>
                <a:cs typeface="Times New Roman" panose="02020603050405020304" pitchFamily="18" charset="0"/>
              </a:rPr>
              <a:t>等</a:t>
            </a:r>
            <a:r>
              <a:rPr lang="en-US" altLang="zh-CN" sz="4000" smtClean="0">
                <a:solidFill>
                  <a:schemeClr val="tx2"/>
                </a:solidFill>
                <a:latin typeface="Times New Roman" panose="02020603050405020304" pitchFamily="18" charset="0"/>
                <a:cs typeface="Times New Roman" panose="02020603050405020304" pitchFamily="18" charset="0"/>
              </a:rPr>
              <a:t>(Knowing </a:t>
            </a:r>
            <a:r>
              <a:rPr lang="en-US" altLang="zh-CN" sz="4000" dirty="0">
                <a:solidFill>
                  <a:schemeClr val="tx2"/>
                </a:solidFill>
                <a:latin typeface="Times New Roman" panose="02020603050405020304" pitchFamily="18" charset="0"/>
                <a:cs typeface="Times New Roman" panose="02020603050405020304" pitchFamily="18" charset="0"/>
              </a:rPr>
              <a:t>how, when, and why to say what </a:t>
            </a:r>
            <a:r>
              <a:rPr lang="en-US" altLang="zh-CN" sz="4000">
                <a:solidFill>
                  <a:schemeClr val="tx2"/>
                </a:solidFill>
                <a:latin typeface="Times New Roman" panose="02020603050405020304" pitchFamily="18" charset="0"/>
                <a:cs typeface="Times New Roman" panose="02020603050405020304" pitchFamily="18" charset="0"/>
              </a:rPr>
              <a:t>to </a:t>
            </a:r>
            <a:r>
              <a:rPr lang="en-US" altLang="zh-CN" sz="4000" smtClean="0">
                <a:solidFill>
                  <a:schemeClr val="tx2"/>
                </a:solidFill>
                <a:latin typeface="Times New Roman" panose="02020603050405020304" pitchFamily="18" charset="0"/>
                <a:cs typeface="Times New Roman" panose="02020603050405020304" pitchFamily="18" charset="0"/>
              </a:rPr>
              <a:t>whom)</a:t>
            </a:r>
            <a:r>
              <a:rPr lang="zh-CN" altLang="en-US" sz="4000" dirty="0" smtClean="0">
                <a:solidFill>
                  <a:schemeClr val="tx2"/>
                </a:solidFill>
                <a:latin typeface="Times New Roman" panose="02020603050405020304" pitchFamily="18" charset="0"/>
                <a:cs typeface="Times New Roman" panose="02020603050405020304" pitchFamily="18" charset="0"/>
              </a:rPr>
              <a:t>。</a:t>
            </a:r>
            <a:r>
              <a:rPr lang="zh-CN" altLang="en-US" sz="4000" dirty="0">
                <a:solidFill>
                  <a:schemeClr val="tx2"/>
                </a:solidFill>
                <a:latin typeface="Times New Roman" panose="02020603050405020304" pitchFamily="18" charset="0"/>
                <a:cs typeface="Times New Roman" panose="02020603050405020304" pitchFamily="18" charset="0"/>
              </a:rPr>
              <a:t>这就如同音符不等于音乐一样，因为后者不能缺少旋</a:t>
            </a:r>
            <a:r>
              <a:rPr lang="zh-CN" altLang="en-US" sz="4000" dirty="0" smtClean="0">
                <a:solidFill>
                  <a:schemeClr val="tx2"/>
                </a:solidFill>
                <a:latin typeface="Times New Roman" panose="02020603050405020304" pitchFamily="18" charset="0"/>
                <a:cs typeface="Times New Roman" panose="02020603050405020304" pitchFamily="18" charset="0"/>
              </a:rPr>
              <a:t>律、节奏等</a:t>
            </a:r>
            <a:r>
              <a:rPr lang="zh-CN" altLang="en-US" sz="4000" dirty="0">
                <a:solidFill>
                  <a:schemeClr val="tx2"/>
                </a:solidFill>
                <a:latin typeface="Times New Roman" panose="02020603050405020304" pitchFamily="18" charset="0"/>
                <a:cs typeface="Times New Roman" panose="02020603050405020304" pitchFamily="18" charset="0"/>
              </a:rPr>
              <a:t>因素</a:t>
            </a:r>
            <a:r>
              <a:rPr lang="zh-CN" altLang="en-US" sz="4000" dirty="0" smtClean="0">
                <a:solidFill>
                  <a:schemeClr val="tx2"/>
                </a:solidFill>
                <a:latin typeface="Times New Roman" panose="02020603050405020304" pitchFamily="18" charset="0"/>
                <a:cs typeface="Times New Roman" panose="02020603050405020304" pitchFamily="18" charset="0"/>
              </a:rPr>
              <a:t>。</a:t>
            </a:r>
            <a:endParaRPr lang="zh-CN" altLang="en-US" sz="66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925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2429" y="1043189"/>
            <a:ext cx="11307651" cy="4247317"/>
          </a:xfrm>
          <a:prstGeom prst="rect">
            <a:avLst/>
          </a:prstGeom>
        </p:spPr>
        <p:txBody>
          <a:bodyPr wrap="square">
            <a:spAutoFit/>
          </a:bodyPr>
          <a:lstStyle/>
          <a:p>
            <a:r>
              <a:rPr lang="en-US" altLang="zh-CN" sz="5400" dirty="0">
                <a:solidFill>
                  <a:schemeClr val="tx2"/>
                </a:solidFill>
                <a:latin typeface="Times New Roman" panose="02020603050405020304" pitchFamily="18" charset="0"/>
                <a:cs typeface="Times New Roman" panose="02020603050405020304" pitchFamily="18" charset="0"/>
              </a:rPr>
              <a:t>2</a:t>
            </a:r>
            <a:r>
              <a:rPr lang="zh-CN" altLang="en-US" sz="5400" dirty="0">
                <a:solidFill>
                  <a:schemeClr val="tx2"/>
                </a:solidFill>
                <a:latin typeface="Times New Roman" panose="02020603050405020304" pitchFamily="18" charset="0"/>
                <a:cs typeface="Times New Roman" panose="02020603050405020304" pitchFamily="18" charset="0"/>
              </a:rPr>
              <a:t>，怎么知道老师制定的</a:t>
            </a:r>
            <a:r>
              <a:rPr lang="en-US" sz="5400" dirty="0">
                <a:solidFill>
                  <a:schemeClr val="tx2"/>
                </a:solidFill>
                <a:latin typeface="Times New Roman" panose="02020603050405020304" pitchFamily="18" charset="0"/>
                <a:cs typeface="Times New Roman" panose="02020603050405020304" pitchFamily="18" charset="0"/>
              </a:rPr>
              <a:t>can-do statements，</a:t>
            </a:r>
            <a:r>
              <a:rPr lang="zh-CN" altLang="en-US" sz="5400" dirty="0">
                <a:solidFill>
                  <a:schemeClr val="tx2"/>
                </a:solidFill>
                <a:latin typeface="Times New Roman" panose="02020603050405020304" pitchFamily="18" charset="0"/>
                <a:cs typeface="Times New Roman" panose="02020603050405020304" pitchFamily="18" charset="0"/>
              </a:rPr>
              <a:t>学生真的都会了呢？</a:t>
            </a:r>
            <a:r>
              <a:rPr lang="en-US" altLang="zh-CN" sz="5400" dirty="0" smtClean="0">
                <a:solidFill>
                  <a:schemeClr val="tx2"/>
                </a:solidFill>
                <a:latin typeface="Times New Roman" panose="02020603050405020304" pitchFamily="18" charset="0"/>
                <a:cs typeface="Times New Roman" panose="02020603050405020304" pitchFamily="18" charset="0"/>
              </a:rPr>
              <a:t>(d</a:t>
            </a:r>
            <a:r>
              <a:rPr lang="en-US" sz="5400" dirty="0" smtClean="0">
                <a:solidFill>
                  <a:schemeClr val="tx2"/>
                </a:solidFill>
                <a:latin typeface="Times New Roman" panose="02020603050405020304" pitchFamily="18" charset="0"/>
                <a:cs typeface="Times New Roman" panose="02020603050405020304" pitchFamily="18" charset="0"/>
              </a:rPr>
              <a:t>etermine </a:t>
            </a:r>
            <a:r>
              <a:rPr lang="en-US" sz="5400" dirty="0">
                <a:solidFill>
                  <a:schemeClr val="tx2"/>
                </a:solidFill>
                <a:latin typeface="Times New Roman" panose="02020603050405020304" pitchFamily="18" charset="0"/>
                <a:cs typeface="Times New Roman" panose="02020603050405020304" pitchFamily="18" charset="0"/>
              </a:rPr>
              <a:t>acceptable evidence) </a:t>
            </a:r>
            <a:r>
              <a:rPr lang="zh-CN" altLang="en-US" sz="5400" dirty="0">
                <a:solidFill>
                  <a:schemeClr val="tx2"/>
                </a:solidFill>
                <a:latin typeface="Times New Roman" panose="02020603050405020304" pitchFamily="18" charset="0"/>
                <a:cs typeface="Times New Roman" panose="02020603050405020304" pitchFamily="18" charset="0"/>
              </a:rPr>
              <a:t>因此需要检验、评估。此时就要利用前面讲的两种评估，主要是形成性评价。</a:t>
            </a:r>
            <a:endParaRPr lang="en-US" sz="54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757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4248" y="734097"/>
            <a:ext cx="11062952" cy="5078313"/>
          </a:xfrm>
          <a:prstGeom prst="rect">
            <a:avLst/>
          </a:prstGeom>
        </p:spPr>
        <p:txBody>
          <a:bodyPr wrap="square">
            <a:spAutoFit/>
          </a:bodyPr>
          <a:lstStyle/>
          <a:p>
            <a:r>
              <a:rPr lang="en-US" altLang="zh-CN" sz="5400" dirty="0">
                <a:solidFill>
                  <a:schemeClr val="tx2"/>
                </a:solidFill>
                <a:latin typeface="Times New Roman" panose="02020603050405020304" pitchFamily="18" charset="0"/>
                <a:cs typeface="Times New Roman" panose="02020603050405020304" pitchFamily="18" charset="0"/>
              </a:rPr>
              <a:t>3, </a:t>
            </a:r>
            <a:r>
              <a:rPr lang="zh-CN" altLang="en-US" sz="5400" dirty="0">
                <a:solidFill>
                  <a:schemeClr val="tx2"/>
                </a:solidFill>
                <a:latin typeface="Times New Roman" panose="02020603050405020304" pitchFamily="18" charset="0"/>
                <a:cs typeface="Times New Roman" panose="02020603050405020304" pitchFamily="18" charset="0"/>
              </a:rPr>
              <a:t>设计能活学活用的活动</a:t>
            </a:r>
            <a:r>
              <a:rPr lang="en-US" altLang="zh-CN" sz="5400" dirty="0">
                <a:solidFill>
                  <a:schemeClr val="tx2"/>
                </a:solidFill>
                <a:latin typeface="Times New Roman" panose="02020603050405020304" pitchFamily="18" charset="0"/>
                <a:cs typeface="Times New Roman" panose="02020603050405020304" pitchFamily="18" charset="0"/>
              </a:rPr>
              <a:t>(design activities that will make desired results happen), </a:t>
            </a:r>
            <a:r>
              <a:rPr lang="zh-CN" altLang="en-US" sz="5400" dirty="0">
                <a:solidFill>
                  <a:schemeClr val="tx2"/>
                </a:solidFill>
                <a:latin typeface="Times New Roman" panose="02020603050405020304" pitchFamily="18" charset="0"/>
                <a:cs typeface="Times New Roman" panose="02020603050405020304" pitchFamily="18" charset="0"/>
              </a:rPr>
              <a:t>学生能将所学排上用场 </a:t>
            </a:r>
            <a:r>
              <a:rPr lang="en-US" altLang="zh-CN" sz="5400" dirty="0">
                <a:solidFill>
                  <a:schemeClr val="tx2"/>
                </a:solidFill>
                <a:latin typeface="Times New Roman" panose="02020603050405020304" pitchFamily="18" charset="0"/>
                <a:cs typeface="Times New Roman" panose="02020603050405020304" pitchFamily="18" charset="0"/>
              </a:rPr>
              <a:t>(</a:t>
            </a:r>
            <a:r>
              <a:rPr lang="zh-CN" altLang="en-US" sz="5400" dirty="0">
                <a:solidFill>
                  <a:schemeClr val="tx2"/>
                </a:solidFill>
                <a:latin typeface="Times New Roman" panose="02020603050405020304" pitchFamily="18" charset="0"/>
                <a:cs typeface="Times New Roman" panose="02020603050405020304" pitchFamily="18" charset="0"/>
              </a:rPr>
              <a:t>比如创造一个</a:t>
            </a:r>
            <a:r>
              <a:rPr lang="en-US" altLang="zh-CN" sz="5400" dirty="0">
                <a:solidFill>
                  <a:schemeClr val="tx2"/>
                </a:solidFill>
                <a:latin typeface="Times New Roman" panose="02020603050405020304" pitchFamily="18" charset="0"/>
                <a:cs typeface="Times New Roman" panose="02020603050405020304" pitchFamily="18" charset="0"/>
              </a:rPr>
              <a:t>scenario</a:t>
            </a:r>
            <a:r>
              <a:rPr lang="zh-CN" altLang="en-US" sz="5400" dirty="0">
                <a:solidFill>
                  <a:schemeClr val="tx2"/>
                </a:solidFill>
                <a:latin typeface="Times New Roman" panose="02020603050405020304" pitchFamily="18" charset="0"/>
                <a:cs typeface="Times New Roman" panose="02020603050405020304" pitchFamily="18" charset="0"/>
              </a:rPr>
              <a:t>，应用</a:t>
            </a:r>
            <a:r>
              <a:rPr lang="en-US" altLang="zh-CN" sz="5400" dirty="0">
                <a:solidFill>
                  <a:schemeClr val="tx2"/>
                </a:solidFill>
                <a:latin typeface="Times New Roman" panose="02020603050405020304" pitchFamily="18" charset="0"/>
                <a:cs typeface="Times New Roman" panose="02020603050405020304" pitchFamily="18" charset="0"/>
              </a:rPr>
              <a:t>3 modes</a:t>
            </a:r>
            <a:r>
              <a:rPr lang="zh-CN" altLang="en-US" sz="5400" dirty="0">
                <a:solidFill>
                  <a:schemeClr val="tx2"/>
                </a:solidFill>
                <a:latin typeface="Times New Roman" panose="02020603050405020304" pitchFamily="18" charset="0"/>
                <a:cs typeface="Times New Roman" panose="02020603050405020304" pitchFamily="18" charset="0"/>
              </a:rPr>
              <a:t>， </a:t>
            </a:r>
            <a:r>
              <a:rPr lang="en-US" altLang="zh-CN" sz="5400" dirty="0">
                <a:solidFill>
                  <a:schemeClr val="tx2"/>
                </a:solidFill>
                <a:latin typeface="Times New Roman" panose="02020603050405020304" pitchFamily="18" charset="0"/>
                <a:cs typeface="Times New Roman" panose="02020603050405020304" pitchFamily="18" charset="0"/>
              </a:rPr>
              <a:t>vocabulary, grammatical structures and cultural knowledge)</a:t>
            </a:r>
            <a:endParaRPr lang="en-US" sz="54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450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501454294"/>
              </p:ext>
            </p:extLst>
          </p:nvPr>
        </p:nvGraphicFramePr>
        <p:xfrm>
          <a:off x="618185" y="785879"/>
          <a:ext cx="10959922" cy="5228557"/>
        </p:xfrm>
        <a:graphic>
          <a:graphicData uri="http://schemas.openxmlformats.org/drawingml/2006/table">
            <a:tbl>
              <a:tblPr/>
              <a:tblGrid>
                <a:gridCol w="5479961"/>
                <a:gridCol w="5479961"/>
              </a:tblGrid>
              <a:tr h="592570">
                <a:tc>
                  <a:txBody>
                    <a:bodyPr/>
                    <a:lstStyle/>
                    <a:p>
                      <a:pPr algn="ctr"/>
                      <a:r>
                        <a:rPr lang="zh-CN" altLang="en-US" sz="2800" b="1" dirty="0">
                          <a:solidFill>
                            <a:schemeClr val="tx2"/>
                          </a:solidFill>
                        </a:rPr>
                        <a:t>学生为中心</a:t>
                      </a:r>
                      <a:endParaRPr lang="zh-CN" altLang="en-US" sz="2800" dirty="0">
                        <a:solidFill>
                          <a:schemeClr val="tx2"/>
                        </a:solidFill>
                      </a:endParaRPr>
                    </a:p>
                  </a:txBody>
                  <a:tcPr anchor="ctr">
                    <a:lnL>
                      <a:noFill/>
                    </a:lnL>
                    <a:lnR>
                      <a:noFill/>
                    </a:lnR>
                    <a:lnT>
                      <a:noFill/>
                    </a:lnT>
                    <a:lnB>
                      <a:noFill/>
                    </a:lnB>
                  </a:tcPr>
                </a:tc>
                <a:tc>
                  <a:txBody>
                    <a:bodyPr/>
                    <a:lstStyle/>
                    <a:p>
                      <a:pPr algn="ctr"/>
                      <a:r>
                        <a:rPr lang="zh-CN" altLang="en-US" sz="2800" b="1">
                          <a:solidFill>
                            <a:schemeClr val="tx2"/>
                          </a:solidFill>
                        </a:rPr>
                        <a:t>老师为中心</a:t>
                      </a:r>
                      <a:endParaRPr lang="zh-CN" altLang="en-US" sz="2800">
                        <a:solidFill>
                          <a:schemeClr val="tx2"/>
                        </a:solidFill>
                      </a:endParaRPr>
                    </a:p>
                  </a:txBody>
                  <a:tcPr anchor="ctr">
                    <a:lnL>
                      <a:noFill/>
                    </a:lnL>
                    <a:lnR>
                      <a:noFill/>
                    </a:lnR>
                    <a:lnT>
                      <a:noFill/>
                    </a:lnT>
                    <a:lnB>
                      <a:noFill/>
                    </a:lnB>
                  </a:tcPr>
                </a:tc>
              </a:tr>
              <a:tr h="592570">
                <a:tc>
                  <a:txBody>
                    <a:bodyPr/>
                    <a:lstStyle/>
                    <a:p>
                      <a:pPr algn="ctr"/>
                      <a:r>
                        <a:rPr lang="zh-CN" altLang="en-US" sz="2800" dirty="0">
                          <a:solidFill>
                            <a:schemeClr val="tx2"/>
                          </a:solidFill>
                        </a:rPr>
                        <a:t>学生说得多，做得多</a:t>
                      </a:r>
                    </a:p>
                  </a:txBody>
                  <a:tcPr anchor="ctr">
                    <a:lnL>
                      <a:noFill/>
                    </a:lnL>
                    <a:lnR>
                      <a:noFill/>
                    </a:lnR>
                    <a:lnT>
                      <a:noFill/>
                    </a:lnT>
                    <a:lnB>
                      <a:noFill/>
                    </a:lnB>
                  </a:tcPr>
                </a:tc>
                <a:tc>
                  <a:txBody>
                    <a:bodyPr/>
                    <a:lstStyle/>
                    <a:p>
                      <a:pPr algn="ctr"/>
                      <a:r>
                        <a:rPr lang="zh-CN" altLang="en-US" sz="2800">
                          <a:solidFill>
                            <a:schemeClr val="tx2"/>
                          </a:solidFill>
                        </a:rPr>
                        <a:t>老师说得多，做得多</a:t>
                      </a:r>
                    </a:p>
                  </a:txBody>
                  <a:tcPr anchor="ctr">
                    <a:lnL>
                      <a:noFill/>
                    </a:lnL>
                    <a:lnR>
                      <a:noFill/>
                    </a:lnR>
                    <a:lnT>
                      <a:noFill/>
                    </a:lnT>
                    <a:lnB>
                      <a:noFill/>
                    </a:lnB>
                  </a:tcPr>
                </a:tc>
              </a:tr>
              <a:tr h="592570">
                <a:tc>
                  <a:txBody>
                    <a:bodyPr/>
                    <a:lstStyle/>
                    <a:p>
                      <a:pPr algn="ctr"/>
                      <a:r>
                        <a:rPr lang="zh-CN" altLang="en-US" sz="2800" dirty="0">
                          <a:solidFill>
                            <a:schemeClr val="tx2"/>
                          </a:solidFill>
                        </a:rPr>
                        <a:t>老师是向导、导游</a:t>
                      </a:r>
                    </a:p>
                  </a:txBody>
                  <a:tcPr anchor="ctr">
                    <a:lnL>
                      <a:noFill/>
                    </a:lnL>
                    <a:lnR>
                      <a:noFill/>
                    </a:lnR>
                    <a:lnT>
                      <a:noFill/>
                    </a:lnT>
                    <a:lnB>
                      <a:noFill/>
                    </a:lnB>
                  </a:tcPr>
                </a:tc>
                <a:tc>
                  <a:txBody>
                    <a:bodyPr/>
                    <a:lstStyle/>
                    <a:p>
                      <a:pPr algn="ctr"/>
                      <a:r>
                        <a:rPr lang="zh-CN" altLang="en-US" sz="2800">
                          <a:solidFill>
                            <a:schemeClr val="tx2"/>
                          </a:solidFill>
                        </a:rPr>
                        <a:t>老师是专家、权威</a:t>
                      </a:r>
                    </a:p>
                  </a:txBody>
                  <a:tcPr anchor="ctr">
                    <a:lnL>
                      <a:noFill/>
                    </a:lnL>
                    <a:lnR>
                      <a:noFill/>
                    </a:lnR>
                    <a:lnT>
                      <a:noFill/>
                    </a:lnT>
                    <a:lnB>
                      <a:noFill/>
                    </a:lnB>
                  </a:tcPr>
                </a:tc>
              </a:tr>
              <a:tr h="592570">
                <a:tc>
                  <a:txBody>
                    <a:bodyPr/>
                    <a:lstStyle/>
                    <a:p>
                      <a:pPr algn="ctr"/>
                      <a:r>
                        <a:rPr lang="zh-CN" altLang="en-US" sz="2800" dirty="0">
                          <a:solidFill>
                            <a:schemeClr val="tx2"/>
                          </a:solidFill>
                        </a:rPr>
                        <a:t>量体裁衣，因材施教</a:t>
                      </a:r>
                    </a:p>
                  </a:txBody>
                  <a:tcPr anchor="ctr">
                    <a:lnL>
                      <a:noFill/>
                    </a:lnL>
                    <a:lnR>
                      <a:noFill/>
                    </a:lnR>
                    <a:lnT>
                      <a:noFill/>
                    </a:lnT>
                    <a:lnB>
                      <a:noFill/>
                    </a:lnB>
                  </a:tcPr>
                </a:tc>
                <a:tc>
                  <a:txBody>
                    <a:bodyPr/>
                    <a:lstStyle/>
                    <a:p>
                      <a:pPr algn="ctr"/>
                      <a:r>
                        <a:rPr lang="zh-CN" altLang="en-US" sz="2800">
                          <a:solidFill>
                            <a:schemeClr val="tx2"/>
                          </a:solidFill>
                        </a:rPr>
                        <a:t>一刀切，全班一盘棋</a:t>
                      </a:r>
                    </a:p>
                  </a:txBody>
                  <a:tcPr anchor="ctr">
                    <a:lnL>
                      <a:noFill/>
                    </a:lnL>
                    <a:lnR>
                      <a:noFill/>
                    </a:lnR>
                    <a:lnT>
                      <a:noFill/>
                    </a:lnT>
                    <a:lnB>
                      <a:noFill/>
                    </a:lnB>
                  </a:tcPr>
                </a:tc>
              </a:tr>
              <a:tr h="1080567">
                <a:tc>
                  <a:txBody>
                    <a:bodyPr/>
                    <a:lstStyle/>
                    <a:p>
                      <a:r>
                        <a:rPr lang="zh-CN" altLang="en-US" sz="2800" dirty="0">
                          <a:solidFill>
                            <a:schemeClr val="tx2"/>
                          </a:solidFill>
                        </a:rPr>
                        <a:t>老师没教材，有标准，有范例，利用网络，资源多种，覆盖面广</a:t>
                      </a:r>
                    </a:p>
                  </a:txBody>
                  <a:tcPr anchor="ctr">
                    <a:lnL>
                      <a:noFill/>
                    </a:lnL>
                    <a:lnR>
                      <a:noFill/>
                    </a:lnR>
                    <a:lnT>
                      <a:noFill/>
                    </a:lnT>
                    <a:lnB>
                      <a:noFill/>
                    </a:lnB>
                  </a:tcPr>
                </a:tc>
                <a:tc>
                  <a:txBody>
                    <a:bodyPr/>
                    <a:lstStyle/>
                    <a:p>
                      <a:r>
                        <a:rPr lang="zh-CN" altLang="en-US" sz="2800">
                          <a:solidFill>
                            <a:schemeClr val="tx2"/>
                          </a:solidFill>
                        </a:rPr>
                        <a:t>老师有教材，局限于一本教科书，一个科目，没标准，没范例</a:t>
                      </a:r>
                    </a:p>
                  </a:txBody>
                  <a:tcPr anchor="ctr">
                    <a:lnL>
                      <a:noFill/>
                    </a:lnL>
                    <a:lnR>
                      <a:noFill/>
                    </a:lnR>
                    <a:lnT>
                      <a:noFill/>
                    </a:lnT>
                    <a:lnB>
                      <a:noFill/>
                    </a:lnB>
                  </a:tcPr>
                </a:tc>
              </a:tr>
              <a:tr h="592570">
                <a:tc>
                  <a:txBody>
                    <a:bodyPr/>
                    <a:lstStyle/>
                    <a:p>
                      <a:pPr algn="ctr"/>
                      <a:r>
                        <a:rPr lang="zh-CN" altLang="en-US" sz="2800" dirty="0">
                          <a:solidFill>
                            <a:schemeClr val="tx2"/>
                          </a:solidFill>
                        </a:rPr>
                        <a:t>失败和错误也是学习</a:t>
                      </a:r>
                    </a:p>
                  </a:txBody>
                  <a:tcPr anchor="ctr">
                    <a:lnL>
                      <a:noFill/>
                    </a:lnL>
                    <a:lnR>
                      <a:noFill/>
                    </a:lnR>
                    <a:lnT>
                      <a:noFill/>
                    </a:lnT>
                    <a:lnB>
                      <a:noFill/>
                    </a:lnB>
                  </a:tcPr>
                </a:tc>
                <a:tc>
                  <a:txBody>
                    <a:bodyPr/>
                    <a:lstStyle/>
                    <a:p>
                      <a:pPr algn="ctr"/>
                      <a:r>
                        <a:rPr lang="zh-CN" altLang="en-US" sz="2800" dirty="0">
                          <a:solidFill>
                            <a:schemeClr val="tx2"/>
                          </a:solidFill>
                        </a:rPr>
                        <a:t>学生和老师都最求形式上的完美</a:t>
                      </a:r>
                    </a:p>
                  </a:txBody>
                  <a:tcPr anchor="ctr">
                    <a:lnL>
                      <a:noFill/>
                    </a:lnL>
                    <a:lnR>
                      <a:noFill/>
                    </a:lnR>
                    <a:lnT>
                      <a:noFill/>
                    </a:lnT>
                    <a:lnB>
                      <a:noFill/>
                    </a:lnB>
                  </a:tcPr>
                </a:tc>
              </a:tr>
              <a:tr h="592570">
                <a:tc>
                  <a:txBody>
                    <a:bodyPr/>
                    <a:lstStyle/>
                    <a:p>
                      <a:pPr algn="ctr"/>
                      <a:r>
                        <a:rPr lang="zh-CN" altLang="en-US" sz="2800">
                          <a:solidFill>
                            <a:schemeClr val="tx2"/>
                          </a:solidFill>
                        </a:rPr>
                        <a:t>重视交际能力、领导能力</a:t>
                      </a:r>
                    </a:p>
                  </a:txBody>
                  <a:tcPr anchor="ctr">
                    <a:lnL>
                      <a:noFill/>
                    </a:lnL>
                    <a:lnR>
                      <a:noFill/>
                    </a:lnR>
                    <a:lnT>
                      <a:noFill/>
                    </a:lnT>
                    <a:lnB>
                      <a:noFill/>
                    </a:lnB>
                  </a:tcPr>
                </a:tc>
                <a:tc>
                  <a:txBody>
                    <a:bodyPr/>
                    <a:lstStyle/>
                    <a:p>
                      <a:pPr algn="ctr"/>
                      <a:r>
                        <a:rPr lang="zh-CN" altLang="en-US" sz="2800" dirty="0">
                          <a:solidFill>
                            <a:schemeClr val="tx2"/>
                          </a:solidFill>
                        </a:rPr>
                        <a:t>重视考试成绩</a:t>
                      </a:r>
                    </a:p>
                  </a:txBody>
                  <a:tcPr anchor="ctr">
                    <a:lnL>
                      <a:noFill/>
                    </a:lnL>
                    <a:lnR>
                      <a:noFill/>
                    </a:lnR>
                    <a:lnT>
                      <a:noFill/>
                    </a:lnT>
                    <a:lnB>
                      <a:noFill/>
                    </a:lnB>
                  </a:tcPr>
                </a:tc>
              </a:tr>
              <a:tr h="592570">
                <a:tc>
                  <a:txBody>
                    <a:bodyPr/>
                    <a:lstStyle/>
                    <a:p>
                      <a:pPr algn="ctr"/>
                      <a:r>
                        <a:rPr lang="zh-CN" altLang="en-US" sz="2800">
                          <a:solidFill>
                            <a:schemeClr val="tx2"/>
                          </a:solidFill>
                        </a:rPr>
                        <a:t>及时、随时地评估所学</a:t>
                      </a:r>
                    </a:p>
                  </a:txBody>
                  <a:tcPr anchor="ctr">
                    <a:lnL>
                      <a:noFill/>
                    </a:lnL>
                    <a:lnR>
                      <a:noFill/>
                    </a:lnR>
                    <a:lnT>
                      <a:noFill/>
                    </a:lnT>
                    <a:lnB>
                      <a:noFill/>
                    </a:lnB>
                  </a:tcPr>
                </a:tc>
                <a:tc>
                  <a:txBody>
                    <a:bodyPr/>
                    <a:lstStyle/>
                    <a:p>
                      <a:pPr algn="ctr"/>
                      <a:r>
                        <a:rPr lang="zh-CN" altLang="en-US" sz="2800" dirty="0">
                          <a:solidFill>
                            <a:schemeClr val="tx2"/>
                          </a:solidFill>
                        </a:rPr>
                        <a:t>借助考试评估所学</a:t>
                      </a:r>
                    </a:p>
                  </a:txBody>
                  <a:tcPr anchor="ctr">
                    <a:lnL>
                      <a:noFill/>
                    </a:lnL>
                    <a:lnR>
                      <a:noFill/>
                    </a:lnR>
                    <a:lnT>
                      <a:noFill/>
                    </a:lnT>
                    <a:lnB>
                      <a:noFill/>
                    </a:lnB>
                  </a:tcPr>
                </a:tc>
              </a:tr>
            </a:tbl>
          </a:graphicData>
        </a:graphic>
      </p:graphicFrame>
      <p:sp>
        <p:nvSpPr>
          <p:cNvPr id="10" name="Rectangle 4"/>
          <p:cNvSpPr>
            <a:spLocks noChangeArrowheads="1"/>
          </p:cNvSpPr>
          <p:nvPr/>
        </p:nvSpPr>
        <p:spPr bwMode="auto">
          <a:xfrm>
            <a:off x="-775504" y="78587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440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4350" y="772733"/>
            <a:ext cx="10281634" cy="4154984"/>
          </a:xfrm>
          <a:prstGeom prst="rect">
            <a:avLst/>
          </a:prstGeom>
        </p:spPr>
        <p:txBody>
          <a:bodyPr wrap="square">
            <a:spAutoFit/>
          </a:bodyPr>
          <a:lstStyle/>
          <a:p>
            <a:r>
              <a:rPr lang="zh-CN" altLang="en-US" sz="6600" dirty="0">
                <a:solidFill>
                  <a:schemeClr val="tx2"/>
                </a:solidFill>
              </a:rPr>
              <a:t>为什么课堂要以学生为中心</a:t>
            </a:r>
            <a:r>
              <a:rPr lang="zh-CN" altLang="en-US" sz="6600" dirty="0" smtClean="0">
                <a:solidFill>
                  <a:schemeClr val="tx2"/>
                </a:solidFill>
              </a:rPr>
              <a:t>？</a:t>
            </a:r>
            <a:endParaRPr lang="en-US" altLang="zh-CN" sz="6600" dirty="0" smtClean="0">
              <a:solidFill>
                <a:schemeClr val="tx2"/>
              </a:solidFill>
            </a:endParaRPr>
          </a:p>
          <a:p>
            <a:endParaRPr lang="en-US" altLang="zh-CN" sz="6600" dirty="0">
              <a:solidFill>
                <a:schemeClr val="tx2"/>
              </a:solidFill>
            </a:endParaRPr>
          </a:p>
          <a:p>
            <a:r>
              <a:rPr lang="zh-CN" altLang="en-US" sz="6600" dirty="0" smtClean="0">
                <a:solidFill>
                  <a:schemeClr val="tx2"/>
                </a:solidFill>
              </a:rPr>
              <a:t>因</a:t>
            </a:r>
            <a:r>
              <a:rPr lang="zh-CN" altLang="en-US" sz="6600" dirty="0">
                <a:solidFill>
                  <a:schemeClr val="tx2"/>
                </a:solidFill>
              </a:rPr>
              <a:t>为没有参与，就不会有承若与委身。</a:t>
            </a:r>
            <a:endParaRPr lang="en-US" sz="6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92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5764" y="824248"/>
            <a:ext cx="10689464" cy="5139869"/>
          </a:xfrm>
          <a:prstGeom prst="rect">
            <a:avLst/>
          </a:prstGeom>
        </p:spPr>
        <p:txBody>
          <a:bodyPr wrap="square">
            <a:spAutoFit/>
          </a:bodyPr>
          <a:lstStyle/>
          <a:p>
            <a:r>
              <a:rPr lang="zh-CN" altLang="en-US" sz="4800" dirty="0" smtClean="0">
                <a:solidFill>
                  <a:schemeClr val="tx2"/>
                </a:solidFill>
                <a:latin typeface="Times New Roman" panose="02020603050405020304" pitchFamily="18" charset="0"/>
                <a:cs typeface="Times New Roman" panose="02020603050405020304" pitchFamily="18" charset="0"/>
              </a:rPr>
              <a:t>我们要开始教别人，同时也开始学习。</a:t>
            </a:r>
            <a:endParaRPr lang="en-US" altLang="zh-CN" sz="4800" dirty="0" smtClean="0">
              <a:solidFill>
                <a:schemeClr val="tx2"/>
              </a:solidFill>
              <a:latin typeface="Times New Roman" panose="02020603050405020304" pitchFamily="18" charset="0"/>
              <a:cs typeface="Times New Roman" panose="02020603050405020304" pitchFamily="18" charset="0"/>
            </a:endParaRPr>
          </a:p>
          <a:p>
            <a:endParaRPr lang="en-US" altLang="zh-CN" sz="4000" dirty="0" smtClean="0">
              <a:solidFill>
                <a:schemeClr val="tx2"/>
              </a:solidFill>
              <a:latin typeface="Times New Roman" panose="02020603050405020304" pitchFamily="18" charset="0"/>
              <a:cs typeface="Times New Roman" panose="02020603050405020304" pitchFamily="18" charset="0"/>
            </a:endParaRPr>
          </a:p>
          <a:p>
            <a:r>
              <a:rPr lang="zh-CN" altLang="en-US" sz="4000" dirty="0" smtClean="0">
                <a:solidFill>
                  <a:schemeClr val="tx2"/>
                </a:solidFill>
                <a:latin typeface="Times New Roman" panose="02020603050405020304" pitchFamily="18" charset="0"/>
                <a:cs typeface="Times New Roman" panose="02020603050405020304" pitchFamily="18" charset="0"/>
              </a:rPr>
              <a:t>对象：外国人儿童或青少年</a:t>
            </a:r>
            <a:endParaRPr lang="en-US" altLang="zh-CN" sz="4000" dirty="0" smtClean="0">
              <a:solidFill>
                <a:schemeClr val="tx2"/>
              </a:solidFill>
              <a:latin typeface="Times New Roman" panose="02020603050405020304" pitchFamily="18" charset="0"/>
              <a:cs typeface="Times New Roman" panose="02020603050405020304" pitchFamily="18" charset="0"/>
            </a:endParaRPr>
          </a:p>
          <a:p>
            <a:r>
              <a:rPr lang="zh-CN" altLang="en-US" sz="4000" dirty="0" smtClean="0">
                <a:solidFill>
                  <a:schemeClr val="tx2"/>
                </a:solidFill>
                <a:latin typeface="Times New Roman" panose="02020603050405020304" pitchFamily="18" charset="0"/>
                <a:cs typeface="Times New Roman" panose="02020603050405020304" pitchFamily="18" charset="0"/>
              </a:rPr>
              <a:t>内容：语言</a:t>
            </a:r>
            <a:endParaRPr lang="en-US" altLang="zh-CN" sz="4000" dirty="0" smtClean="0">
              <a:solidFill>
                <a:schemeClr val="tx2"/>
              </a:solidFill>
              <a:latin typeface="Times New Roman" panose="02020603050405020304" pitchFamily="18" charset="0"/>
              <a:cs typeface="Times New Roman" panose="02020603050405020304" pitchFamily="18" charset="0"/>
            </a:endParaRPr>
          </a:p>
          <a:p>
            <a:r>
              <a:rPr lang="zh-CN" altLang="en-US" sz="4000" dirty="0">
                <a:solidFill>
                  <a:schemeClr val="tx2"/>
                </a:solidFill>
                <a:latin typeface="Times New Roman" panose="02020603050405020304" pitchFamily="18" charset="0"/>
                <a:cs typeface="Times New Roman" panose="02020603050405020304" pitchFamily="18" charset="0"/>
              </a:rPr>
              <a:t>方</a:t>
            </a:r>
            <a:r>
              <a:rPr lang="zh-CN" altLang="en-US" sz="4000" dirty="0" smtClean="0">
                <a:solidFill>
                  <a:schemeClr val="tx2"/>
                </a:solidFill>
                <a:latin typeface="Times New Roman" panose="02020603050405020304" pitchFamily="18" charset="0"/>
                <a:cs typeface="Times New Roman" panose="02020603050405020304" pitchFamily="18" charset="0"/>
              </a:rPr>
              <a:t>法：引导</a:t>
            </a:r>
            <a:endParaRPr lang="en-US" altLang="zh-CN" sz="4000" dirty="0" smtClean="0">
              <a:solidFill>
                <a:schemeClr val="tx2"/>
              </a:solidFill>
              <a:latin typeface="Times New Roman" panose="02020603050405020304" pitchFamily="18" charset="0"/>
              <a:cs typeface="Times New Roman" panose="02020603050405020304" pitchFamily="18" charset="0"/>
            </a:endParaRPr>
          </a:p>
          <a:p>
            <a:r>
              <a:rPr lang="zh-CN" altLang="en-US" sz="4000" dirty="0">
                <a:solidFill>
                  <a:schemeClr val="tx2"/>
                </a:solidFill>
                <a:latin typeface="Times New Roman" panose="02020603050405020304" pitchFamily="18" charset="0"/>
                <a:cs typeface="Times New Roman" panose="02020603050405020304" pitchFamily="18" charset="0"/>
              </a:rPr>
              <a:t>目的</a:t>
            </a:r>
            <a:r>
              <a:rPr lang="zh-CN" altLang="en-US" sz="4000" dirty="0" smtClean="0">
                <a:solidFill>
                  <a:schemeClr val="tx2"/>
                </a:solidFill>
                <a:latin typeface="Times New Roman" panose="02020603050405020304" pitchFamily="18" charset="0"/>
                <a:cs typeface="Times New Roman" panose="02020603050405020304" pitchFamily="18" charset="0"/>
              </a:rPr>
              <a:t>：知</a:t>
            </a:r>
            <a:r>
              <a:rPr lang="zh-CN" altLang="en-US" sz="4000" dirty="0">
                <a:solidFill>
                  <a:schemeClr val="tx2"/>
                </a:solidFill>
                <a:latin typeface="Times New Roman" panose="02020603050405020304" pitchFamily="18" charset="0"/>
                <a:cs typeface="Times New Roman" panose="02020603050405020304" pitchFamily="18" charset="0"/>
              </a:rPr>
              <a:t>识的传授 </a:t>
            </a:r>
            <a:r>
              <a:rPr lang="en-US" altLang="zh-CN" sz="4000" dirty="0">
                <a:solidFill>
                  <a:schemeClr val="tx2"/>
                </a:solidFill>
                <a:latin typeface="Times New Roman" panose="02020603050405020304" pitchFamily="18" charset="0"/>
                <a:cs typeface="Times New Roman" panose="02020603050405020304" pitchFamily="18" charset="0"/>
              </a:rPr>
              <a:t>+ </a:t>
            </a:r>
            <a:r>
              <a:rPr lang="zh-CN" altLang="en-US" sz="4000" dirty="0">
                <a:solidFill>
                  <a:schemeClr val="tx2"/>
                </a:solidFill>
                <a:latin typeface="Times New Roman" panose="02020603050405020304" pitchFamily="18" charset="0"/>
                <a:cs typeface="Times New Roman" panose="02020603050405020304" pitchFamily="18" charset="0"/>
              </a:rPr>
              <a:t>灵魂的铸</a:t>
            </a:r>
            <a:r>
              <a:rPr lang="zh-CN" altLang="en-US" sz="4000" dirty="0" smtClean="0">
                <a:solidFill>
                  <a:schemeClr val="tx2"/>
                </a:solidFill>
                <a:latin typeface="Times New Roman" panose="02020603050405020304" pitchFamily="18" charset="0"/>
                <a:cs typeface="Times New Roman" panose="02020603050405020304" pitchFamily="18" charset="0"/>
              </a:rPr>
              <a:t>造</a:t>
            </a:r>
            <a:endParaRPr lang="en-US" altLang="zh-CN" sz="4000" dirty="0" smtClean="0">
              <a:solidFill>
                <a:schemeClr val="tx2"/>
              </a:solidFill>
              <a:latin typeface="Times New Roman" panose="02020603050405020304" pitchFamily="18" charset="0"/>
              <a:cs typeface="Times New Roman" panose="02020603050405020304" pitchFamily="18" charset="0"/>
            </a:endParaRPr>
          </a:p>
          <a:p>
            <a:r>
              <a:rPr lang="zh-CN" altLang="en-US" sz="4000" dirty="0" smtClean="0">
                <a:solidFill>
                  <a:schemeClr val="tx2"/>
                </a:solidFill>
                <a:latin typeface="Times New Roman" panose="02020603050405020304" pitchFamily="18" charset="0"/>
                <a:cs typeface="Times New Roman" panose="02020603050405020304" pitchFamily="18" charset="0"/>
              </a:rPr>
              <a:t>挑战：做他们的</a:t>
            </a:r>
            <a:r>
              <a:rPr lang="en-US" altLang="zh-CN" sz="4000" dirty="0" smtClean="0">
                <a:solidFill>
                  <a:schemeClr val="tx2"/>
                </a:solidFill>
                <a:latin typeface="Times New Roman" panose="02020603050405020304" pitchFamily="18" charset="0"/>
                <a:cs typeface="Times New Roman" panose="02020603050405020304" pitchFamily="18" charset="0"/>
              </a:rPr>
              <a:t>mentor</a:t>
            </a:r>
            <a:r>
              <a:rPr lang="zh-CN" altLang="en-US" sz="4000" dirty="0" smtClean="0">
                <a:solidFill>
                  <a:schemeClr val="tx2"/>
                </a:solidFill>
                <a:latin typeface="Times New Roman" panose="02020603050405020304" pitchFamily="18" charset="0"/>
                <a:cs typeface="Times New Roman" panose="02020603050405020304" pitchFamily="18" charset="0"/>
              </a:rPr>
              <a:t>，和他们一同成为爱</a:t>
            </a:r>
            <a:endParaRPr lang="en-US" altLang="zh-CN" sz="4000" dirty="0" smtClean="0">
              <a:solidFill>
                <a:schemeClr val="tx2"/>
              </a:solidFill>
              <a:latin typeface="Times New Roman" panose="02020603050405020304" pitchFamily="18" charset="0"/>
              <a:cs typeface="Times New Roman" panose="02020603050405020304" pitchFamily="18" charset="0"/>
            </a:endParaRPr>
          </a:p>
          <a:p>
            <a:r>
              <a:rPr lang="en-US" altLang="zh-CN" sz="4000" dirty="0" smtClean="0">
                <a:solidFill>
                  <a:schemeClr val="tx2"/>
                </a:solidFill>
                <a:latin typeface="Times New Roman" panose="02020603050405020304" pitchFamily="18" charset="0"/>
                <a:cs typeface="Times New Roman" panose="02020603050405020304" pitchFamily="18" charset="0"/>
              </a:rPr>
              <a:t>            </a:t>
            </a:r>
            <a:r>
              <a:rPr lang="zh-CN" altLang="en-US" sz="4000" dirty="0" smtClean="0">
                <a:solidFill>
                  <a:schemeClr val="tx2"/>
                </a:solidFill>
                <a:latin typeface="Times New Roman" panose="02020603050405020304" pitchFamily="18" charset="0"/>
                <a:cs typeface="Times New Roman" panose="02020603050405020304" pitchFamily="18" charset="0"/>
              </a:rPr>
              <a:t>学、爱问的人。</a:t>
            </a:r>
            <a:endParaRPr lang="en-US" sz="28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548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8490" y="772733"/>
            <a:ext cx="10238704" cy="4708981"/>
          </a:xfrm>
          <a:prstGeom prst="rect">
            <a:avLst/>
          </a:prstGeom>
        </p:spPr>
        <p:txBody>
          <a:bodyPr wrap="square">
            <a:spAutoFit/>
          </a:bodyPr>
          <a:lstStyle/>
          <a:p>
            <a:r>
              <a:rPr lang="zh-CN" altLang="en-US" sz="6000" dirty="0">
                <a:solidFill>
                  <a:schemeClr val="tx2"/>
                </a:solidFill>
                <a:latin typeface="Times New Roman" panose="02020603050405020304" pitchFamily="18" charset="0"/>
                <a:cs typeface="Times New Roman" panose="02020603050405020304" pitchFamily="18" charset="0"/>
              </a:rPr>
              <a:t>怎样教的第三个对策：美国的教育偏重细节、关</a:t>
            </a:r>
            <a:r>
              <a:rPr lang="zh-CN" altLang="en-US" sz="6000" dirty="0" smtClean="0">
                <a:solidFill>
                  <a:schemeClr val="tx2"/>
                </a:solidFill>
                <a:latin typeface="Times New Roman" panose="02020603050405020304" pitchFamily="18" charset="0"/>
                <a:cs typeface="Times New Roman" panose="02020603050405020304" pitchFamily="18" charset="0"/>
              </a:rPr>
              <a:t>连</a:t>
            </a:r>
            <a:r>
              <a:rPr lang="en-US" sz="4800" dirty="0" smtClean="0">
                <a:solidFill>
                  <a:schemeClr val="tx2"/>
                </a:solidFill>
                <a:latin typeface="Times New Roman" panose="02020603050405020304" pitchFamily="18" charset="0"/>
                <a:cs typeface="Times New Roman" panose="02020603050405020304" pitchFamily="18" charset="0"/>
              </a:rPr>
              <a:t>(connection</a:t>
            </a:r>
            <a:r>
              <a:rPr lang="en-US" sz="4800" dirty="0">
                <a:solidFill>
                  <a:schemeClr val="tx2"/>
                </a:solidFill>
                <a:latin typeface="Times New Roman" panose="02020603050405020304" pitchFamily="18" charset="0"/>
                <a:cs typeface="Times New Roman" panose="02020603050405020304" pitchFamily="18" charset="0"/>
              </a:rPr>
              <a:t>)</a:t>
            </a:r>
            <a:r>
              <a:rPr lang="zh-CN" altLang="en-US" sz="6000" dirty="0">
                <a:solidFill>
                  <a:schemeClr val="tx2"/>
                </a:solidFill>
                <a:latin typeface="Times New Roman" panose="02020603050405020304" pitchFamily="18" charset="0"/>
                <a:cs typeface="Times New Roman" panose="02020603050405020304" pitchFamily="18" charset="0"/>
              </a:rPr>
              <a:t>和对比</a:t>
            </a:r>
            <a:r>
              <a:rPr lang="en-US" sz="6000" dirty="0">
                <a:solidFill>
                  <a:schemeClr val="tx2"/>
                </a:solidFill>
                <a:latin typeface="Times New Roman" panose="02020603050405020304" pitchFamily="18" charset="0"/>
                <a:cs typeface="Times New Roman" panose="02020603050405020304" pitchFamily="18" charset="0"/>
              </a:rPr>
              <a:t>(comparison)</a:t>
            </a:r>
            <a:r>
              <a:rPr lang="zh-CN" altLang="en-US" sz="6000" dirty="0">
                <a:solidFill>
                  <a:schemeClr val="tx2"/>
                </a:solidFill>
                <a:latin typeface="Times New Roman" panose="02020603050405020304" pitchFamily="18" charset="0"/>
                <a:cs typeface="Times New Roman" panose="02020603050405020304" pitchFamily="18" charset="0"/>
              </a:rPr>
              <a:t>，与此相应的对策是基本功、联系、比较。</a:t>
            </a:r>
            <a:endParaRPr lang="en-US" sz="6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052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611" y="785612"/>
            <a:ext cx="10689466" cy="4585871"/>
          </a:xfrm>
          <a:prstGeom prst="rect">
            <a:avLst/>
          </a:prstGeom>
        </p:spPr>
        <p:txBody>
          <a:bodyPr wrap="square">
            <a:spAutoFit/>
          </a:bodyPr>
          <a:lstStyle/>
          <a:p>
            <a:r>
              <a:rPr lang="zh-CN" altLang="en-US" sz="6000" dirty="0" smtClean="0">
                <a:solidFill>
                  <a:schemeClr val="tx2"/>
                </a:solidFill>
                <a:latin typeface="Times New Roman" panose="02020603050405020304" pitchFamily="18" charset="0"/>
                <a:cs typeface="Times New Roman" panose="02020603050405020304" pitchFamily="18" charset="0"/>
              </a:rPr>
              <a:t>   </a:t>
            </a:r>
            <a:r>
              <a:rPr lang="zh-CN" altLang="en-US" sz="6000" b="1" dirty="0" smtClean="0">
                <a:solidFill>
                  <a:schemeClr val="tx2"/>
                </a:solidFill>
                <a:latin typeface="Times New Roman" panose="02020603050405020304" pitchFamily="18" charset="0"/>
                <a:cs typeface="Times New Roman" panose="02020603050405020304" pitchFamily="18" charset="0"/>
              </a:rPr>
              <a:t>从笔画开始的目的和意义</a:t>
            </a:r>
            <a:endParaRPr lang="en-US" altLang="zh-CN" sz="6000" b="1" dirty="0" smtClean="0">
              <a:solidFill>
                <a:schemeClr val="tx2"/>
              </a:solidFill>
              <a:latin typeface="Times New Roman" panose="02020603050405020304" pitchFamily="18" charset="0"/>
              <a:cs typeface="Times New Roman" panose="02020603050405020304" pitchFamily="18" charset="0"/>
            </a:endParaRPr>
          </a:p>
          <a:p>
            <a:endParaRPr lang="en-US" altLang="zh-CN" sz="1400" b="1" dirty="0" smtClean="0">
              <a:solidFill>
                <a:schemeClr val="tx2"/>
              </a:solidFill>
              <a:latin typeface="Times New Roman" panose="02020603050405020304" pitchFamily="18" charset="0"/>
              <a:cs typeface="Times New Roman" panose="02020603050405020304" pitchFamily="18" charset="0"/>
            </a:endParaRPr>
          </a:p>
          <a:p>
            <a:r>
              <a:rPr lang="en-US" altLang="zh-CN" sz="1400" dirty="0" smtClean="0">
                <a:solidFill>
                  <a:schemeClr val="tx2"/>
                </a:solidFill>
                <a:latin typeface="Times New Roman" panose="02020603050405020304" pitchFamily="18" charset="0"/>
                <a:cs typeface="Times New Roman" panose="02020603050405020304" pitchFamily="18" charset="0"/>
              </a:rPr>
              <a:t>  </a:t>
            </a:r>
          </a:p>
          <a:p>
            <a:r>
              <a:rPr lang="zh-CN" altLang="en-US" sz="6000" dirty="0" smtClean="0">
                <a:solidFill>
                  <a:schemeClr val="tx2"/>
                </a:solidFill>
                <a:latin typeface="Times New Roman" panose="02020603050405020304" pitchFamily="18" charset="0"/>
                <a:cs typeface="Times New Roman" panose="02020603050405020304" pitchFamily="18" charset="0"/>
              </a:rPr>
              <a:t>   知识的条理化，系统化</a:t>
            </a:r>
            <a:endParaRPr lang="en-US" altLang="zh-CN" sz="6000" dirty="0" smtClean="0">
              <a:solidFill>
                <a:schemeClr val="tx2"/>
              </a:solidFill>
              <a:latin typeface="Times New Roman" panose="02020603050405020304" pitchFamily="18" charset="0"/>
              <a:cs typeface="Times New Roman" panose="02020603050405020304" pitchFamily="18" charset="0"/>
            </a:endParaRPr>
          </a:p>
          <a:p>
            <a:r>
              <a:rPr lang="zh-CN" altLang="en-US" sz="6000" dirty="0" smtClean="0">
                <a:solidFill>
                  <a:schemeClr val="tx2"/>
                </a:solidFill>
                <a:latin typeface="Times New Roman" panose="02020603050405020304" pitchFamily="18" charset="0"/>
                <a:cs typeface="Times New Roman" panose="02020603050405020304" pitchFamily="18" charset="0"/>
              </a:rPr>
              <a:t>   养成良好的习惯。</a:t>
            </a:r>
            <a:endParaRPr lang="en-US" altLang="zh-CN" sz="6000" dirty="0" smtClean="0">
              <a:solidFill>
                <a:schemeClr val="tx2"/>
              </a:solidFill>
              <a:latin typeface="Times New Roman" panose="02020603050405020304" pitchFamily="18" charset="0"/>
              <a:cs typeface="Times New Roman" panose="02020603050405020304" pitchFamily="18" charset="0"/>
            </a:endParaRPr>
          </a:p>
          <a:p>
            <a:endParaRPr lang="en-US" altLang="zh-CN" sz="1200" dirty="0" smtClean="0">
              <a:solidFill>
                <a:schemeClr val="tx2"/>
              </a:solidFill>
              <a:latin typeface="Times New Roman" panose="02020603050405020304" pitchFamily="18" charset="0"/>
              <a:cs typeface="Times New Roman" panose="02020603050405020304" pitchFamily="18" charset="0"/>
            </a:endParaRPr>
          </a:p>
          <a:p>
            <a:r>
              <a:rPr lang="zh-CN" altLang="en-US" sz="1200" dirty="0" smtClean="0">
                <a:solidFill>
                  <a:schemeClr val="tx2"/>
                </a:solidFill>
                <a:latin typeface="Times New Roman" panose="02020603050405020304" pitchFamily="18" charset="0"/>
                <a:cs typeface="Times New Roman" panose="02020603050405020304" pitchFamily="18" charset="0"/>
              </a:rPr>
              <a:t>   </a:t>
            </a:r>
            <a:endParaRPr lang="en-US" altLang="zh-CN" sz="1200" dirty="0" smtClean="0">
              <a:solidFill>
                <a:schemeClr val="tx2"/>
              </a:solidFill>
              <a:latin typeface="Times New Roman" panose="02020603050405020304" pitchFamily="18" charset="0"/>
              <a:cs typeface="Times New Roman" panose="02020603050405020304" pitchFamily="18" charset="0"/>
            </a:endParaRPr>
          </a:p>
          <a:p>
            <a:r>
              <a:rPr lang="en-US" altLang="zh-CN" sz="6000" dirty="0" smtClean="0">
                <a:solidFill>
                  <a:schemeClr val="tx2"/>
                </a:solidFill>
                <a:latin typeface="Times New Roman" panose="02020603050405020304" pitchFamily="18" charset="0"/>
                <a:cs typeface="Times New Roman" panose="02020603050405020304" pitchFamily="18" charset="0"/>
              </a:rPr>
              <a:t>   </a:t>
            </a:r>
            <a:r>
              <a:rPr lang="zh-CN" altLang="en-US" sz="6000" dirty="0" smtClean="0">
                <a:solidFill>
                  <a:srgbClr val="FF0000"/>
                </a:solidFill>
                <a:latin typeface="Times New Roman" panose="02020603050405020304" pitchFamily="18" charset="0"/>
                <a:cs typeface="Times New Roman" panose="02020603050405020304" pitchFamily="18" charset="0"/>
              </a:rPr>
              <a:t>为他们的一生做准备！</a:t>
            </a:r>
            <a:endParaRPr lang="en-US"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615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05114" y="136769"/>
            <a:ext cx="11414678" cy="6629400"/>
          </a:xfrm>
        </p:spPr>
        <p:txBody>
          <a:bodyPr>
            <a:noAutofit/>
          </a:bodyPr>
          <a:lstStyle/>
          <a:p>
            <a:pPr marL="0" indent="0">
              <a:buNone/>
            </a:pPr>
            <a:r>
              <a:rPr lang="zh-CN" altLang="en-US" sz="6600" b="1" dirty="0" smtClean="0">
                <a:solidFill>
                  <a:schemeClr val="tx2"/>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6600" b="1" dirty="0" smtClean="0">
                <a:solidFill>
                  <a:schemeClr val="tx2"/>
                </a:solidFill>
                <a:latin typeface="Times New Roman" panose="02020603050405020304" pitchFamily="18" charset="0"/>
                <a:ea typeface="SimSun" panose="02010600030101010101" pitchFamily="2" charset="-122"/>
                <a:cs typeface="Times New Roman" panose="02020603050405020304" pitchFamily="18" charset="0"/>
              </a:rPr>
              <a:t>					</a:t>
            </a:r>
            <a:r>
              <a:rPr lang="zh-CN" altLang="en-US" sz="6600" b="1" dirty="0" smtClean="0">
                <a:solidFill>
                  <a:schemeClr val="tx2"/>
                </a:solidFill>
                <a:latin typeface="Times New Roman" panose="02020603050405020304" pitchFamily="18" charset="0"/>
                <a:ea typeface="SimSun" panose="02010600030101010101" pitchFamily="2" charset="-122"/>
                <a:cs typeface="Times New Roman" panose="02020603050405020304" pitchFamily="18" charset="0"/>
              </a:rPr>
              <a:t>战术</a:t>
            </a:r>
          </a:p>
          <a:p>
            <a:pPr marL="0" indent="0">
              <a:buNone/>
            </a:pPr>
            <a:r>
              <a:rPr lang="zh-CN" altLang="en-US" sz="5400" dirty="0" smtClean="0">
                <a:solidFill>
                  <a:schemeClr val="tx2"/>
                </a:solidFill>
                <a:latin typeface="Times New Roman" panose="02020603050405020304" pitchFamily="18" charset="0"/>
                <a:ea typeface="SimSun" panose="02010600030101010101" pitchFamily="2" charset="-122"/>
                <a:cs typeface="Times New Roman" panose="02020603050405020304" pitchFamily="18" charset="0"/>
              </a:rPr>
              <a:t>    </a:t>
            </a:r>
            <a:endParaRPr lang="en-US" altLang="zh-CN" dirty="0">
              <a:solidFill>
                <a:schemeClr val="tx2"/>
              </a:solidFill>
              <a:latin typeface="Times New Roman" panose="02020603050405020304" pitchFamily="18" charset="0"/>
              <a:ea typeface="SimSun" panose="02010600030101010101" pitchFamily="2" charset="-122"/>
              <a:cs typeface="Times New Roman" panose="02020603050405020304" pitchFamily="18" charset="0"/>
            </a:endParaRPr>
          </a:p>
          <a:p>
            <a:pPr marL="0" indent="0">
              <a:buNone/>
            </a:pPr>
            <a:r>
              <a:rPr lang="en-US" altLang="zh-CN" sz="5400" dirty="0" smtClean="0">
                <a:solidFill>
                  <a:schemeClr val="tx2"/>
                </a:solidFill>
                <a:latin typeface="Times New Roman" panose="02020603050405020304" pitchFamily="18" charset="0"/>
                <a:ea typeface="SimSun" panose="02010600030101010101" pitchFamily="2" charset="-122"/>
                <a:cs typeface="Times New Roman" panose="02020603050405020304" pitchFamily="18" charset="0"/>
              </a:rPr>
              <a:t>	</a:t>
            </a:r>
            <a:r>
              <a:rPr lang="zh-CN" altLang="en-US" sz="5400" dirty="0" smtClean="0">
                <a:solidFill>
                  <a:schemeClr val="tx2"/>
                </a:solidFill>
                <a:latin typeface="Times New Roman" panose="02020603050405020304" pitchFamily="18" charset="0"/>
                <a:ea typeface="SimSun" panose="02010600030101010101" pitchFamily="2" charset="-122"/>
                <a:cs typeface="Times New Roman" panose="02020603050405020304" pitchFamily="18" charset="0"/>
              </a:rPr>
              <a:t>运动、歌声、图片、动画、音乐、</a:t>
            </a:r>
            <a:endParaRPr lang="en-US" altLang="zh-CN" sz="5400" dirty="0" smtClean="0">
              <a:solidFill>
                <a:schemeClr val="tx2"/>
              </a:solidFill>
              <a:latin typeface="Times New Roman" panose="02020603050405020304" pitchFamily="18" charset="0"/>
              <a:ea typeface="SimSun" panose="02010600030101010101" pitchFamily="2" charset="-122"/>
              <a:cs typeface="Times New Roman" panose="02020603050405020304" pitchFamily="18" charset="0"/>
            </a:endParaRPr>
          </a:p>
          <a:p>
            <a:pPr marL="0" indent="0">
              <a:buNone/>
            </a:pPr>
            <a:r>
              <a:rPr lang="en-US" altLang="zh-CN" sz="5400" dirty="0">
                <a:solidFill>
                  <a:schemeClr val="tx2"/>
                </a:solidFill>
                <a:latin typeface="Times New Roman" panose="02020603050405020304" pitchFamily="18" charset="0"/>
                <a:ea typeface="SimSun" panose="02010600030101010101" pitchFamily="2" charset="-122"/>
                <a:cs typeface="Times New Roman" panose="02020603050405020304" pitchFamily="18" charset="0"/>
              </a:rPr>
              <a:t>	</a:t>
            </a:r>
            <a:r>
              <a:rPr lang="zh-CN" altLang="en-US" sz="5400" dirty="0" smtClean="0">
                <a:solidFill>
                  <a:schemeClr val="tx2"/>
                </a:solidFill>
                <a:latin typeface="Times New Roman" panose="02020603050405020304" pitchFamily="18" charset="0"/>
                <a:ea typeface="SimSun" panose="02010600030101010101" pitchFamily="2" charset="-122"/>
                <a:cs typeface="Times New Roman" panose="02020603050405020304" pitchFamily="18" charset="0"/>
              </a:rPr>
              <a:t>试验、游戏、糖果、视频、</a:t>
            </a:r>
            <a:r>
              <a:rPr lang="zh-CN" altLang="en-US" sz="5400" dirty="0">
                <a:solidFill>
                  <a:schemeClr val="tx2"/>
                </a:solidFill>
                <a:latin typeface="Times New Roman" panose="02020603050405020304" pitchFamily="18" charset="0"/>
                <a:ea typeface="SimSun" panose="02010600030101010101" pitchFamily="2" charset="-122"/>
                <a:cs typeface="Times New Roman" panose="02020603050405020304" pitchFamily="18" charset="0"/>
              </a:rPr>
              <a:t>故</a:t>
            </a:r>
            <a:r>
              <a:rPr lang="zh-CN" altLang="en-US" sz="5400" dirty="0" smtClean="0">
                <a:solidFill>
                  <a:schemeClr val="tx2"/>
                </a:solidFill>
                <a:latin typeface="Times New Roman" panose="02020603050405020304" pitchFamily="18" charset="0"/>
                <a:ea typeface="SimSun" panose="02010600030101010101" pitchFamily="2" charset="-122"/>
                <a:cs typeface="Times New Roman" panose="02020603050405020304" pitchFamily="18" charset="0"/>
              </a:rPr>
              <a:t>事、</a:t>
            </a:r>
            <a:endParaRPr lang="en-US" altLang="zh-CN" sz="5400" dirty="0" smtClean="0">
              <a:solidFill>
                <a:schemeClr val="tx2"/>
              </a:solidFill>
              <a:latin typeface="Times New Roman" panose="02020603050405020304" pitchFamily="18" charset="0"/>
              <a:ea typeface="SimSun" panose="02010600030101010101" pitchFamily="2" charset="-122"/>
              <a:cs typeface="Times New Roman" panose="02020603050405020304" pitchFamily="18" charset="0"/>
            </a:endParaRPr>
          </a:p>
          <a:p>
            <a:pPr marL="0" indent="0">
              <a:buNone/>
            </a:pPr>
            <a:r>
              <a:rPr lang="en-US" altLang="zh-CN" sz="5400" dirty="0">
                <a:solidFill>
                  <a:schemeClr val="tx2"/>
                </a:solidFill>
                <a:latin typeface="Times New Roman" panose="02020603050405020304" pitchFamily="18" charset="0"/>
                <a:ea typeface="SimSun" panose="02010600030101010101" pitchFamily="2" charset="-122"/>
                <a:cs typeface="Times New Roman" panose="02020603050405020304" pitchFamily="18" charset="0"/>
              </a:rPr>
              <a:t>	</a:t>
            </a:r>
            <a:r>
              <a:rPr lang="zh-CN" altLang="en-US" sz="5400" dirty="0" smtClean="0">
                <a:solidFill>
                  <a:schemeClr val="tx2"/>
                </a:solidFill>
                <a:latin typeface="Times New Roman" panose="02020603050405020304" pitchFamily="18" charset="0"/>
                <a:ea typeface="SimSun" panose="02010600030101010101" pitchFamily="2" charset="-122"/>
                <a:cs typeface="Times New Roman" panose="02020603050405020304" pitchFamily="18" charset="0"/>
              </a:rPr>
              <a:t>提</a:t>
            </a:r>
            <a:r>
              <a:rPr lang="zh-CN" altLang="en-US" sz="5400" dirty="0">
                <a:solidFill>
                  <a:schemeClr val="tx2"/>
                </a:solidFill>
                <a:latin typeface="Times New Roman" panose="02020603050405020304" pitchFamily="18" charset="0"/>
                <a:ea typeface="SimSun" panose="02010600030101010101" pitchFamily="2" charset="-122"/>
                <a:cs typeface="Times New Roman" panose="02020603050405020304" pitchFamily="18" charset="0"/>
              </a:rPr>
              <a:t>问</a:t>
            </a:r>
            <a:r>
              <a:rPr lang="zh-CN" altLang="en-US" sz="5400" dirty="0" smtClean="0">
                <a:solidFill>
                  <a:schemeClr val="tx2"/>
                </a:solidFill>
                <a:latin typeface="Times New Roman" panose="02020603050405020304" pitchFamily="18" charset="0"/>
                <a:ea typeface="SimSun" panose="02010600030101010101" pitchFamily="2" charset="-122"/>
                <a:cs typeface="Times New Roman" panose="02020603050405020304" pitchFamily="18" charset="0"/>
              </a:rPr>
              <a:t>、笑话、讨论</a:t>
            </a:r>
            <a:r>
              <a:rPr lang="zh-CN" altLang="en-US" sz="5400" dirty="0">
                <a:solidFill>
                  <a:schemeClr val="tx2"/>
                </a:solidFill>
                <a:latin typeface="Times New Roman" panose="02020603050405020304" pitchFamily="18" charset="0"/>
                <a:ea typeface="SimSun" panose="02010600030101010101" pitchFamily="2" charset="-122"/>
                <a:cs typeface="Times New Roman" panose="02020603050405020304" pitchFamily="18" charset="0"/>
              </a:rPr>
              <a:t>、</a:t>
            </a:r>
            <a:r>
              <a:rPr lang="zh-CN" altLang="en-US" sz="5400" dirty="0" smtClean="0">
                <a:solidFill>
                  <a:schemeClr val="tx2"/>
                </a:solidFill>
                <a:latin typeface="Times New Roman" panose="02020603050405020304" pitchFamily="18" charset="0"/>
                <a:ea typeface="SimSun" panose="02010600030101010101" pitchFamily="2" charset="-122"/>
                <a:cs typeface="Times New Roman" panose="02020603050405020304" pitchFamily="18" charset="0"/>
              </a:rPr>
              <a:t>演讲、辩论</a:t>
            </a:r>
            <a:r>
              <a:rPr lang="en-US" altLang="zh-CN" sz="5400" dirty="0" smtClean="0">
                <a:solidFill>
                  <a:schemeClr val="tx2"/>
                </a:solidFill>
                <a:latin typeface="Times New Roman" panose="02020603050405020304" pitchFamily="18" charset="0"/>
                <a:ea typeface="SimSun" panose="02010600030101010101" pitchFamily="2" charset="-122"/>
                <a:cs typeface="Times New Roman" panose="02020603050405020304" pitchFamily="18" charset="0"/>
              </a:rPr>
              <a:t>	</a:t>
            </a:r>
            <a:endParaRPr lang="en-US" altLang="zh-CN" sz="5400" dirty="0">
              <a:solidFill>
                <a:schemeClr val="tx2"/>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2" name="Rectangle 1"/>
          <p:cNvSpPr/>
          <p:nvPr/>
        </p:nvSpPr>
        <p:spPr>
          <a:xfrm>
            <a:off x="3048000" y="2790107"/>
            <a:ext cx="6096000" cy="344069"/>
          </a:xfrm>
          <a:prstGeom prst="rect">
            <a:avLst/>
          </a:prstGeom>
        </p:spPr>
        <p:txBody>
          <a:bodyPr>
            <a:spAutoFit/>
          </a:bodyPr>
          <a:lstStyle/>
          <a:p>
            <a:pPr indent="390525">
              <a:lnSpc>
                <a:spcPct val="107000"/>
              </a:lnSpc>
            </a:pP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495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05114" y="136769"/>
            <a:ext cx="11414678" cy="6629400"/>
          </a:xfrm>
        </p:spPr>
        <p:txBody>
          <a:bodyPr>
            <a:normAutofit/>
          </a:bodyPr>
          <a:lstStyle/>
          <a:p>
            <a:pPr marL="0" indent="0">
              <a:buNone/>
            </a:pPr>
            <a:r>
              <a:rPr lang="en-US" altLang="zh-CN" sz="4800" dirty="0" smtClean="0">
                <a:solidFill>
                  <a:schemeClr val="tx2"/>
                </a:solidFill>
              </a:rPr>
              <a:t>				</a:t>
            </a:r>
            <a:r>
              <a:rPr lang="en-US" altLang="zh-CN" sz="4800" dirty="0">
                <a:solidFill>
                  <a:schemeClr val="tx2"/>
                </a:solidFill>
              </a:rPr>
              <a:t> </a:t>
            </a:r>
            <a:r>
              <a:rPr lang="zh-CN" altLang="en-US" sz="9600" dirty="0" smtClean="0">
                <a:solidFill>
                  <a:schemeClr val="tx2"/>
                </a:solidFill>
              </a:rPr>
              <a:t>总结</a:t>
            </a:r>
            <a:endParaRPr lang="en-US" altLang="zh-CN" sz="9600" dirty="0" smtClean="0">
              <a:solidFill>
                <a:schemeClr val="tx2"/>
              </a:solidFill>
            </a:endParaRPr>
          </a:p>
          <a:p>
            <a:pPr marL="0" indent="0">
              <a:buNone/>
            </a:pPr>
            <a:r>
              <a:rPr lang="zh-CN" altLang="en-US" sz="6000" dirty="0" smtClean="0">
                <a:solidFill>
                  <a:schemeClr val="tx2"/>
                </a:solidFill>
                <a:latin typeface="Times New Roman" panose="02020603050405020304" pitchFamily="18" charset="0"/>
                <a:cs typeface="Times New Roman" panose="02020603050405020304" pitchFamily="18" charset="0"/>
              </a:rPr>
              <a:t>         课</a:t>
            </a:r>
            <a:r>
              <a:rPr lang="zh-CN" altLang="en-US" sz="6000" dirty="0">
                <a:solidFill>
                  <a:schemeClr val="tx2"/>
                </a:solidFill>
                <a:latin typeface="Times New Roman" panose="02020603050405020304" pitchFamily="18" charset="0"/>
                <a:cs typeface="Times New Roman" panose="02020603050405020304" pitchFamily="18" charset="0"/>
              </a:rPr>
              <a:t>堂要有活动与活力                                     </a:t>
            </a:r>
          </a:p>
          <a:p>
            <a:pPr marL="0" indent="0">
              <a:buNone/>
            </a:pPr>
            <a:r>
              <a:rPr lang="zh-CN" altLang="en-US" sz="6000" dirty="0" smtClean="0">
                <a:solidFill>
                  <a:schemeClr val="tx2"/>
                </a:solidFill>
                <a:latin typeface="Times New Roman" panose="02020603050405020304" pitchFamily="18" charset="0"/>
                <a:cs typeface="Times New Roman" panose="02020603050405020304" pitchFamily="18" charset="0"/>
              </a:rPr>
              <a:t>         课堂的信</a:t>
            </a:r>
            <a:r>
              <a:rPr lang="zh-CN" altLang="en-US" sz="6000" dirty="0">
                <a:solidFill>
                  <a:schemeClr val="tx2"/>
                </a:solidFill>
                <a:latin typeface="Times New Roman" panose="02020603050405020304" pitchFamily="18" charset="0"/>
                <a:cs typeface="Times New Roman" panose="02020603050405020304" pitchFamily="18" charset="0"/>
              </a:rPr>
              <a:t>息是双向</a:t>
            </a:r>
            <a:r>
              <a:rPr lang="zh-CN" altLang="en-US" sz="6000" dirty="0" smtClean="0">
                <a:solidFill>
                  <a:schemeClr val="tx2"/>
                </a:solidFill>
                <a:latin typeface="Times New Roman" panose="02020603050405020304" pitchFamily="18" charset="0"/>
                <a:cs typeface="Times New Roman" panose="02020603050405020304" pitchFamily="18" charset="0"/>
              </a:rPr>
              <a:t>的</a:t>
            </a:r>
            <a:endParaRPr lang="en-US" altLang="zh-CN" sz="6000" dirty="0" smtClean="0">
              <a:solidFill>
                <a:schemeClr val="tx2"/>
              </a:solidFill>
              <a:latin typeface="Times New Roman" panose="02020603050405020304" pitchFamily="18" charset="0"/>
              <a:cs typeface="Times New Roman" panose="02020603050405020304" pitchFamily="18" charset="0"/>
            </a:endParaRPr>
          </a:p>
          <a:p>
            <a:pPr marL="0" indent="0">
              <a:buNone/>
            </a:pPr>
            <a:r>
              <a:rPr lang="en-US" altLang="zh-CN" sz="6000" dirty="0" smtClean="0">
                <a:solidFill>
                  <a:schemeClr val="tx2"/>
                </a:solidFill>
                <a:latin typeface="Times New Roman" panose="02020603050405020304" pitchFamily="18" charset="0"/>
                <a:cs typeface="Times New Roman" panose="02020603050405020304" pitchFamily="18" charset="0"/>
              </a:rPr>
              <a:t>   No </a:t>
            </a:r>
            <a:r>
              <a:rPr lang="en-US" altLang="zh-CN" sz="6000" dirty="0">
                <a:solidFill>
                  <a:schemeClr val="tx2"/>
                </a:solidFill>
                <a:latin typeface="Times New Roman" panose="02020603050405020304" pitchFamily="18" charset="0"/>
                <a:cs typeface="Times New Roman" panose="02020603050405020304" pitchFamily="18" charset="0"/>
              </a:rPr>
              <a:t>involvement, no </a:t>
            </a:r>
            <a:r>
              <a:rPr lang="en-US" altLang="zh-CN" sz="6000" dirty="0" smtClean="0">
                <a:solidFill>
                  <a:schemeClr val="tx2"/>
                </a:solidFill>
                <a:latin typeface="Times New Roman" panose="02020603050405020304" pitchFamily="18" charset="0"/>
                <a:cs typeface="Times New Roman" panose="02020603050405020304" pitchFamily="18" charset="0"/>
              </a:rPr>
              <a:t>commitment</a:t>
            </a:r>
            <a:endParaRPr lang="zh-CN" altLang="en-US" sz="6000" dirty="0">
              <a:solidFill>
                <a:schemeClr val="tx2"/>
              </a:solidFill>
              <a:latin typeface="Times New Roman" panose="02020603050405020304" pitchFamily="18" charset="0"/>
              <a:cs typeface="Times New Roman" panose="02020603050405020304" pitchFamily="18" charset="0"/>
            </a:endParaRPr>
          </a:p>
          <a:p>
            <a:pPr marL="0" indent="0">
              <a:buNone/>
            </a:pPr>
            <a:r>
              <a:rPr lang="en-US" altLang="zh-CN" sz="6000" dirty="0">
                <a:solidFill>
                  <a:schemeClr val="tx2"/>
                </a:solidFill>
                <a:latin typeface="Times New Roman" panose="02020603050405020304" pitchFamily="18" charset="0"/>
                <a:cs typeface="Times New Roman" panose="02020603050405020304" pitchFamily="18" charset="0"/>
              </a:rPr>
              <a:t>No communion, no communication </a:t>
            </a:r>
          </a:p>
        </p:txBody>
      </p:sp>
    </p:spTree>
    <p:extLst>
      <p:ext uri="{BB962C8B-B14F-4D97-AF65-F5344CB8AC3E}">
        <p14:creationId xmlns:p14="http://schemas.microsoft.com/office/powerpoint/2010/main" val="304798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05114" y="136769"/>
            <a:ext cx="11414678" cy="6629400"/>
          </a:xfrm>
        </p:spPr>
        <p:txBody>
          <a:bodyPr>
            <a:normAutofit/>
          </a:bodyPr>
          <a:lstStyle/>
          <a:p>
            <a:pPr marL="0" indent="0">
              <a:buNone/>
            </a:pPr>
            <a:r>
              <a:rPr lang="zh-CN" altLang="en-US" sz="3600" dirty="0" smtClean="0">
                <a:solidFill>
                  <a:schemeClr val="tx2"/>
                </a:solidFill>
              </a:rPr>
              <a:t>云端教室</a:t>
            </a:r>
            <a:r>
              <a:rPr lang="en-US" altLang="zh-CN" sz="3600" dirty="0" smtClean="0">
                <a:solidFill>
                  <a:schemeClr val="tx2"/>
                </a:solidFill>
                <a:latin typeface="Times New Roman" panose="02020603050405020304" pitchFamily="18" charset="0"/>
                <a:cs typeface="Times New Roman" panose="02020603050405020304" pitchFamily="18" charset="0"/>
              </a:rPr>
              <a:t>(Google drive)</a:t>
            </a:r>
            <a:r>
              <a:rPr lang="zh-CN" altLang="en-US" sz="3600" dirty="0" smtClean="0">
                <a:solidFill>
                  <a:schemeClr val="tx2"/>
                </a:solidFill>
                <a:latin typeface="Times New Roman" panose="02020603050405020304" pitchFamily="18" charset="0"/>
                <a:cs typeface="Times New Roman" panose="02020603050405020304" pitchFamily="18" charset="0"/>
              </a:rPr>
              <a:t>，</a:t>
            </a:r>
            <a:r>
              <a:rPr lang="zh-CN" altLang="en-US" sz="3600" dirty="0" smtClean="0">
                <a:solidFill>
                  <a:schemeClr val="tx2"/>
                </a:solidFill>
              </a:rPr>
              <a:t>反转教室</a:t>
            </a:r>
            <a:r>
              <a:rPr lang="en-US" altLang="zh-CN" sz="3600" dirty="0" smtClean="0">
                <a:solidFill>
                  <a:schemeClr val="tx2"/>
                </a:solidFill>
                <a:latin typeface="Times New Roman" panose="02020603050405020304" pitchFamily="18" charset="0"/>
                <a:cs typeface="Times New Roman" panose="02020603050405020304" pitchFamily="18" charset="0"/>
              </a:rPr>
              <a:t>(flipped classroom)</a:t>
            </a:r>
            <a:endParaRPr lang="en-US" altLang="zh-CN" sz="3600" dirty="0" smtClean="0">
              <a:solidFill>
                <a:schemeClr val="tx2"/>
              </a:solidFill>
            </a:endParaRPr>
          </a:p>
          <a:p>
            <a:pPr marL="0" indent="0">
              <a:buNone/>
            </a:pPr>
            <a:r>
              <a:rPr lang="en-US" sz="4800" dirty="0" err="1" smtClean="0">
                <a:solidFill>
                  <a:schemeClr val="tx2"/>
                </a:solidFill>
                <a:latin typeface="Times New Roman" panose="02020603050405020304" pitchFamily="18" charset="0"/>
                <a:cs typeface="Times New Roman" panose="02020603050405020304" pitchFamily="18" charset="0"/>
              </a:rPr>
              <a:t>StarTalk</a:t>
            </a:r>
            <a:r>
              <a:rPr lang="zh-CN" altLang="en-US" sz="4800" dirty="0" smtClean="0">
                <a:solidFill>
                  <a:schemeClr val="tx2"/>
                </a:solidFill>
                <a:latin typeface="Times New Roman" panose="02020603050405020304" pitchFamily="18" charset="0"/>
                <a:cs typeface="Times New Roman" panose="02020603050405020304" pitchFamily="18" charset="0"/>
              </a:rPr>
              <a:t>中文教学培训</a:t>
            </a:r>
            <a:endParaRPr lang="en-US" sz="4800" dirty="0" smtClean="0">
              <a:solidFill>
                <a:schemeClr val="tx2"/>
              </a:solidFill>
              <a:latin typeface="Times New Roman" panose="02020603050405020304" pitchFamily="18" charset="0"/>
              <a:cs typeface="Times New Roman" panose="02020603050405020304" pitchFamily="18" charset="0"/>
            </a:endParaRPr>
          </a:p>
          <a:p>
            <a:pPr marL="0" indent="0">
              <a:buNone/>
            </a:pPr>
            <a:r>
              <a:rPr lang="en-US" sz="4800" dirty="0">
                <a:solidFill>
                  <a:schemeClr val="tx2"/>
                </a:solidFill>
                <a:latin typeface="Times New Roman" panose="02020603050405020304" pitchFamily="18" charset="0"/>
                <a:cs typeface="Times New Roman" panose="02020603050405020304" pitchFamily="18" charset="0"/>
              </a:rPr>
              <a:t>http://quizlet.com/  (basic is free</a:t>
            </a:r>
            <a:r>
              <a:rPr lang="en-US" sz="4800" dirty="0" smtClean="0">
                <a:solidFill>
                  <a:schemeClr val="tx2"/>
                </a:solidFill>
                <a:latin typeface="Times New Roman" panose="02020603050405020304" pitchFamily="18" charset="0"/>
                <a:cs typeface="Times New Roman" panose="02020603050405020304" pitchFamily="18" charset="0"/>
              </a:rPr>
              <a:t>)</a:t>
            </a:r>
          </a:p>
          <a:p>
            <a:pPr marL="0" indent="0">
              <a:buNone/>
            </a:pPr>
            <a:r>
              <a:rPr lang="en-US" sz="4800" dirty="0" smtClean="0">
                <a:solidFill>
                  <a:schemeClr val="tx2"/>
                </a:solidFill>
                <a:latin typeface="Times New Roman" panose="02020603050405020304" pitchFamily="18" charset="0"/>
                <a:cs typeface="Times New Roman" panose="02020603050405020304" pitchFamily="18" charset="0"/>
                <a:hlinkClick r:id="rId2"/>
              </a:rPr>
              <a:t>http</a:t>
            </a:r>
            <a:r>
              <a:rPr lang="en-US" sz="4800" dirty="0">
                <a:solidFill>
                  <a:schemeClr val="tx2"/>
                </a:solidFill>
                <a:latin typeface="Times New Roman" panose="02020603050405020304" pitchFamily="18" charset="0"/>
                <a:cs typeface="Times New Roman" panose="02020603050405020304" pitchFamily="18" charset="0"/>
                <a:hlinkClick r:id="rId2"/>
              </a:rPr>
              <a:t>://en.savefrom.net</a:t>
            </a:r>
            <a:r>
              <a:rPr lang="en-US" sz="4800" dirty="0" smtClean="0">
                <a:solidFill>
                  <a:schemeClr val="tx2"/>
                </a:solidFill>
                <a:latin typeface="Times New Roman" panose="02020603050405020304" pitchFamily="18" charset="0"/>
                <a:cs typeface="Times New Roman" panose="02020603050405020304" pitchFamily="18" charset="0"/>
                <a:hlinkClick r:id="rId2"/>
              </a:rPr>
              <a:t>/</a:t>
            </a:r>
            <a:r>
              <a:rPr lang="en-US" sz="4800" dirty="0" smtClean="0">
                <a:solidFill>
                  <a:schemeClr val="tx2"/>
                </a:solidFill>
                <a:latin typeface="Times New Roman" panose="02020603050405020304" pitchFamily="18" charset="0"/>
                <a:cs typeface="Times New Roman" panose="02020603050405020304" pitchFamily="18" charset="0"/>
              </a:rPr>
              <a:t>  (</a:t>
            </a:r>
            <a:r>
              <a:rPr lang="zh-CN" altLang="en-US" sz="4800" dirty="0" smtClean="0">
                <a:solidFill>
                  <a:schemeClr val="tx2"/>
                </a:solidFill>
                <a:latin typeface="Times New Roman" panose="02020603050405020304" pitchFamily="18" charset="0"/>
                <a:cs typeface="Times New Roman" panose="02020603050405020304" pitchFamily="18" charset="0"/>
              </a:rPr>
              <a:t>下载视频</a:t>
            </a:r>
            <a:r>
              <a:rPr lang="en-US" altLang="zh-CN" sz="4800" dirty="0" smtClean="0">
                <a:solidFill>
                  <a:schemeClr val="tx2"/>
                </a:solidFill>
                <a:latin typeface="Times New Roman" panose="02020603050405020304" pitchFamily="18" charset="0"/>
                <a:cs typeface="Times New Roman" panose="02020603050405020304" pitchFamily="18" charset="0"/>
              </a:rPr>
              <a:t>)</a:t>
            </a:r>
          </a:p>
          <a:p>
            <a:pPr marL="0" indent="0">
              <a:buNone/>
            </a:pPr>
            <a:r>
              <a:rPr lang="zh-CN" altLang="en-US" sz="4800" dirty="0" smtClean="0">
                <a:solidFill>
                  <a:schemeClr val="tx2"/>
                </a:solidFill>
                <a:latin typeface="Times New Roman" panose="02020603050405020304" pitchFamily="18" charset="0"/>
                <a:cs typeface="Times New Roman" panose="02020603050405020304" pitchFamily="18" charset="0"/>
              </a:rPr>
              <a:t>普学网标注拼音。有事就找</a:t>
            </a:r>
            <a:r>
              <a:rPr lang="en-US" altLang="zh-CN" sz="4800" dirty="0" smtClean="0">
                <a:solidFill>
                  <a:schemeClr val="tx2"/>
                </a:solidFill>
                <a:latin typeface="Times New Roman" panose="02020603050405020304" pitchFamily="18" charset="0"/>
                <a:cs typeface="Times New Roman" panose="02020603050405020304" pitchFamily="18" charset="0"/>
              </a:rPr>
              <a:t>Google</a:t>
            </a:r>
            <a:r>
              <a:rPr lang="zh-CN" altLang="en-US" sz="4800" dirty="0" smtClean="0">
                <a:solidFill>
                  <a:schemeClr val="tx2"/>
                </a:solidFill>
                <a:latin typeface="Times New Roman" panose="02020603050405020304" pitchFamily="18" charset="0"/>
                <a:cs typeface="Times New Roman" panose="02020603050405020304" pitchFamily="18" charset="0"/>
              </a:rPr>
              <a:t>。</a:t>
            </a:r>
          </a:p>
          <a:p>
            <a:pPr marL="0" indent="0">
              <a:buNone/>
            </a:pPr>
            <a:r>
              <a:rPr lang="en-US" altLang="zh-CN" sz="4800" dirty="0" smtClean="0">
                <a:solidFill>
                  <a:schemeClr val="tx2"/>
                </a:solidFill>
                <a:latin typeface="Times New Roman" panose="02020603050405020304" pitchFamily="18" charset="0"/>
                <a:cs typeface="Times New Roman" panose="02020603050405020304" pitchFamily="18" charset="0"/>
              </a:rPr>
              <a:t>MS Movie maker </a:t>
            </a:r>
            <a:r>
              <a:rPr lang="zh-CN" altLang="en-US" sz="4800" dirty="0" smtClean="0">
                <a:solidFill>
                  <a:schemeClr val="tx2"/>
                </a:solidFill>
                <a:latin typeface="Times New Roman" panose="02020603050405020304" pitchFamily="18" charset="0"/>
                <a:cs typeface="Times New Roman" panose="02020603050405020304" pitchFamily="18" charset="0"/>
              </a:rPr>
              <a:t>制作视频</a:t>
            </a:r>
            <a:r>
              <a:rPr lang="en-US" altLang="zh-CN" sz="4800" dirty="0" smtClean="0">
                <a:solidFill>
                  <a:schemeClr val="tx2"/>
                </a:solidFill>
                <a:latin typeface="Times New Roman" panose="02020603050405020304" pitchFamily="18" charset="0"/>
                <a:cs typeface="Times New Roman" panose="02020603050405020304" pitchFamily="18" charset="0"/>
              </a:rPr>
              <a:t>(</a:t>
            </a:r>
            <a:r>
              <a:rPr lang="zh-CN" altLang="en-US" sz="4800" dirty="0" smtClean="0">
                <a:solidFill>
                  <a:schemeClr val="tx2"/>
                </a:solidFill>
                <a:latin typeface="Times New Roman" panose="02020603050405020304" pitchFamily="18" charset="0"/>
                <a:cs typeface="Times New Roman" panose="02020603050405020304" pitchFamily="18" charset="0"/>
              </a:rPr>
              <a:t>电影</a:t>
            </a:r>
            <a:r>
              <a:rPr lang="en-US" altLang="zh-CN" sz="4800" dirty="0" smtClean="0">
                <a:solidFill>
                  <a:schemeClr val="tx2"/>
                </a:solidFill>
                <a:latin typeface="Times New Roman" panose="02020603050405020304" pitchFamily="18" charset="0"/>
                <a:cs typeface="Times New Roman" panose="02020603050405020304" pitchFamily="18" charset="0"/>
              </a:rPr>
              <a:t>)</a:t>
            </a:r>
          </a:p>
          <a:p>
            <a:pPr marL="0" indent="0">
              <a:buNone/>
            </a:pPr>
            <a:r>
              <a:rPr lang="en-US" altLang="zh-CN" sz="4800" dirty="0">
                <a:solidFill>
                  <a:schemeClr val="tx2"/>
                </a:solidFill>
                <a:latin typeface="Times New Roman" panose="02020603050405020304" pitchFamily="18" charset="0"/>
                <a:cs typeface="Times New Roman" panose="02020603050405020304" pitchFamily="18" charset="0"/>
              </a:rPr>
              <a:t>www.holisticedu.us(</a:t>
            </a:r>
            <a:r>
              <a:rPr lang="zh-CN" altLang="en-US" sz="4800" dirty="0">
                <a:solidFill>
                  <a:schemeClr val="tx2"/>
                </a:solidFill>
                <a:latin typeface="Times New Roman" panose="02020603050405020304" pitchFamily="18" charset="0"/>
                <a:cs typeface="Times New Roman" panose="02020603050405020304" pitchFamily="18" charset="0"/>
              </a:rPr>
              <a:t>教</a:t>
            </a:r>
            <a:r>
              <a:rPr lang="zh-CN" altLang="en-US" sz="4800" dirty="0" smtClean="0">
                <a:solidFill>
                  <a:schemeClr val="tx2"/>
                </a:solidFill>
                <a:latin typeface="Times New Roman" panose="02020603050405020304" pitchFamily="18" charset="0"/>
                <a:cs typeface="Times New Roman" panose="02020603050405020304" pitchFamily="18" charset="0"/>
              </a:rPr>
              <a:t>学用材</a:t>
            </a:r>
            <a:r>
              <a:rPr lang="zh-CN" altLang="en-US" sz="4800" dirty="0">
                <a:solidFill>
                  <a:schemeClr val="tx2"/>
                </a:solidFill>
                <a:latin typeface="Times New Roman" panose="02020603050405020304" pitchFamily="18" charset="0"/>
                <a:cs typeface="Times New Roman" panose="02020603050405020304" pitchFamily="18" charset="0"/>
              </a:rPr>
              <a:t>料</a:t>
            </a:r>
            <a:r>
              <a:rPr lang="en-US" altLang="zh-CN" sz="4800" dirty="0">
                <a:solidFill>
                  <a:schemeClr val="tx2"/>
                </a:solidFill>
                <a:latin typeface="Times New Roman" panose="02020603050405020304" pitchFamily="18" charset="0"/>
                <a:cs typeface="Times New Roman" panose="02020603050405020304" pitchFamily="18" charset="0"/>
              </a:rPr>
              <a:t>)</a:t>
            </a:r>
            <a:endParaRPr lang="en-US" altLang="zh-CN" sz="4800" dirty="0" smtClean="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828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3943" y="399245"/>
            <a:ext cx="11114467" cy="5447645"/>
          </a:xfrm>
          <a:prstGeom prst="rect">
            <a:avLst/>
          </a:prstGeom>
        </p:spPr>
        <p:txBody>
          <a:bodyPr wrap="square">
            <a:spAutoFit/>
          </a:bodyPr>
          <a:lstStyle/>
          <a:p>
            <a:r>
              <a:rPr lang="en-US" altLang="zh-CN" sz="6000" dirty="0" smtClean="0">
                <a:solidFill>
                  <a:schemeClr val="tx2"/>
                </a:solidFill>
              </a:rPr>
              <a:t>				</a:t>
            </a:r>
            <a:r>
              <a:rPr lang="zh-CN" altLang="en-US" sz="6000" dirty="0" smtClean="0">
                <a:solidFill>
                  <a:schemeClr val="tx2"/>
                </a:solidFill>
              </a:rPr>
              <a:t>认清现实</a:t>
            </a:r>
            <a:endParaRPr lang="en-US" altLang="zh-CN" sz="6000" dirty="0" smtClean="0">
              <a:solidFill>
                <a:schemeClr val="tx2"/>
              </a:solidFill>
            </a:endParaRPr>
          </a:p>
          <a:p>
            <a:endParaRPr lang="en-US" altLang="zh-CN" dirty="0" smtClean="0">
              <a:solidFill>
                <a:schemeClr val="tx2"/>
              </a:solidFill>
              <a:latin typeface="Times New Roman" panose="02020603050405020304" pitchFamily="18" charset="0"/>
              <a:cs typeface="Times New Roman" panose="02020603050405020304" pitchFamily="18" charset="0"/>
            </a:endParaRPr>
          </a:p>
          <a:p>
            <a:pPr marL="1143000" indent="-1143000">
              <a:buAutoNum type="arabicPeriod"/>
            </a:pPr>
            <a:r>
              <a:rPr lang="en-US" altLang="zh-CN" sz="5400" dirty="0" smtClean="0">
                <a:solidFill>
                  <a:schemeClr val="tx2"/>
                </a:solidFill>
                <a:latin typeface="Times New Roman" panose="02020603050405020304" pitchFamily="18" charset="0"/>
                <a:cs typeface="Times New Roman" panose="02020603050405020304" pitchFamily="18" charset="0"/>
              </a:rPr>
              <a:t>SAT, ACT</a:t>
            </a:r>
            <a:r>
              <a:rPr lang="zh-CN" altLang="en-US" sz="5400" dirty="0" smtClean="0">
                <a:solidFill>
                  <a:schemeClr val="tx2"/>
                </a:solidFill>
                <a:latin typeface="Times New Roman" panose="02020603050405020304" pitchFamily="18" charset="0"/>
                <a:cs typeface="Times New Roman" panose="02020603050405020304" pitchFamily="18" charset="0"/>
              </a:rPr>
              <a:t>不考中文，压力没了。</a:t>
            </a:r>
            <a:endParaRPr lang="en-US" altLang="zh-CN" sz="5400" dirty="0" smtClean="0">
              <a:solidFill>
                <a:schemeClr val="tx2"/>
              </a:solidFill>
              <a:latin typeface="Times New Roman" panose="02020603050405020304" pitchFamily="18" charset="0"/>
              <a:cs typeface="Times New Roman" panose="02020603050405020304" pitchFamily="18" charset="0"/>
            </a:endParaRPr>
          </a:p>
          <a:p>
            <a:r>
              <a:rPr lang="en-US" altLang="zh-CN" sz="5400" dirty="0">
                <a:solidFill>
                  <a:schemeClr val="tx2"/>
                </a:solidFill>
                <a:latin typeface="Times New Roman" panose="02020603050405020304" pitchFamily="18" charset="0"/>
                <a:cs typeface="Times New Roman" panose="02020603050405020304" pitchFamily="18" charset="0"/>
              </a:rPr>
              <a:t> </a:t>
            </a:r>
            <a:r>
              <a:rPr lang="en-US" altLang="zh-CN" sz="5400" dirty="0" smtClean="0">
                <a:solidFill>
                  <a:schemeClr val="tx2"/>
                </a:solidFill>
                <a:latin typeface="Times New Roman" panose="02020603050405020304" pitchFamily="18" charset="0"/>
                <a:cs typeface="Times New Roman" panose="02020603050405020304" pitchFamily="18" charset="0"/>
              </a:rPr>
              <a:t>     </a:t>
            </a:r>
            <a:r>
              <a:rPr lang="zh-CN" altLang="en-US" sz="5400" dirty="0" smtClean="0">
                <a:solidFill>
                  <a:schemeClr val="tx2"/>
                </a:solidFill>
                <a:latin typeface="Times New Roman" panose="02020603050405020304" pitchFamily="18" charset="0"/>
                <a:cs typeface="Times New Roman" panose="02020603050405020304" pitchFamily="18" charset="0"/>
              </a:rPr>
              <a:t>着手于兴趣和间接的益处。</a:t>
            </a:r>
            <a:endParaRPr lang="en-US" altLang="zh-CN" sz="5400" dirty="0" smtClean="0">
              <a:solidFill>
                <a:schemeClr val="tx2"/>
              </a:solidFill>
              <a:latin typeface="Times New Roman" panose="02020603050405020304" pitchFamily="18" charset="0"/>
              <a:cs typeface="Times New Roman" panose="02020603050405020304" pitchFamily="18" charset="0"/>
            </a:endParaRPr>
          </a:p>
          <a:p>
            <a:pPr marL="1143000" indent="-1143000">
              <a:buAutoNum type="arabicPeriod" startAt="2"/>
            </a:pPr>
            <a:r>
              <a:rPr lang="zh-CN" altLang="en-US" sz="5400" dirty="0" smtClean="0">
                <a:solidFill>
                  <a:schemeClr val="tx2"/>
                </a:solidFill>
                <a:latin typeface="Times New Roman" panose="02020603050405020304" pitchFamily="18" charset="0"/>
                <a:cs typeface="Times New Roman" panose="02020603050405020304" pitchFamily="18" charset="0"/>
              </a:rPr>
              <a:t>他们是美国人，教学要</a:t>
            </a:r>
            <a:r>
              <a:rPr lang="zh-CN" altLang="en-US" sz="5400" dirty="0">
                <a:solidFill>
                  <a:schemeClr val="tx2"/>
                </a:solidFill>
                <a:latin typeface="Times New Roman" panose="02020603050405020304" pitchFamily="18" charset="0"/>
                <a:cs typeface="Times New Roman" panose="02020603050405020304" pitchFamily="18" charset="0"/>
              </a:rPr>
              <a:t>按</a:t>
            </a:r>
            <a:r>
              <a:rPr lang="zh-CN" altLang="en-US" sz="5400" dirty="0" smtClean="0">
                <a:solidFill>
                  <a:schemeClr val="tx2"/>
                </a:solidFill>
                <a:latin typeface="Times New Roman" panose="02020603050405020304" pitchFamily="18" charset="0"/>
                <a:cs typeface="Times New Roman" panose="02020603050405020304" pitchFamily="18" charset="0"/>
              </a:rPr>
              <a:t>照</a:t>
            </a:r>
            <a:r>
              <a:rPr lang="en-US" altLang="zh-CN" sz="5400" dirty="0" smtClean="0">
                <a:solidFill>
                  <a:schemeClr val="tx2"/>
                </a:solidFill>
                <a:latin typeface="Times New Roman" panose="02020603050405020304" pitchFamily="18" charset="0"/>
                <a:cs typeface="Times New Roman" panose="02020603050405020304" pitchFamily="18" charset="0"/>
              </a:rPr>
              <a:t>ACTFL</a:t>
            </a:r>
            <a:r>
              <a:rPr lang="zh-CN" altLang="en-US" sz="5400" dirty="0" smtClean="0">
                <a:solidFill>
                  <a:schemeClr val="tx2"/>
                </a:solidFill>
                <a:latin typeface="Times New Roman" panose="02020603050405020304" pitchFamily="18" charset="0"/>
                <a:cs typeface="Times New Roman" panose="02020603050405020304" pitchFamily="18" charset="0"/>
              </a:rPr>
              <a:t>制</a:t>
            </a:r>
            <a:r>
              <a:rPr lang="zh-CN" altLang="en-US" sz="5400" dirty="0">
                <a:solidFill>
                  <a:schemeClr val="tx2"/>
                </a:solidFill>
                <a:latin typeface="Times New Roman" panose="02020603050405020304" pitchFamily="18" charset="0"/>
                <a:cs typeface="Times New Roman" panose="02020603050405020304" pitchFamily="18" charset="0"/>
              </a:rPr>
              <a:t>定的 </a:t>
            </a:r>
            <a:r>
              <a:rPr lang="en-US" altLang="zh-CN" sz="5400" dirty="0">
                <a:solidFill>
                  <a:schemeClr val="tx2"/>
                </a:solidFill>
                <a:latin typeface="Times New Roman" panose="02020603050405020304" pitchFamily="18" charset="0"/>
                <a:cs typeface="Times New Roman" panose="02020603050405020304" pitchFamily="18" charset="0"/>
              </a:rPr>
              <a:t>《21</a:t>
            </a:r>
            <a:r>
              <a:rPr lang="zh-CN" altLang="en-US" sz="5400" dirty="0">
                <a:solidFill>
                  <a:schemeClr val="tx2"/>
                </a:solidFill>
                <a:latin typeface="Times New Roman" panose="02020603050405020304" pitchFamily="18" charset="0"/>
                <a:cs typeface="Times New Roman" panose="02020603050405020304" pitchFamily="18" charset="0"/>
              </a:rPr>
              <a:t>世纪外语学习标准</a:t>
            </a:r>
            <a:r>
              <a:rPr lang="en-US" altLang="zh-CN" sz="5400" dirty="0">
                <a:solidFill>
                  <a:schemeClr val="tx2"/>
                </a:solidFill>
                <a:latin typeface="Times New Roman" panose="02020603050405020304" pitchFamily="18" charset="0"/>
                <a:cs typeface="Times New Roman" panose="02020603050405020304" pitchFamily="18" charset="0"/>
              </a:rPr>
              <a:t>》--The Five Cs</a:t>
            </a:r>
            <a:r>
              <a:rPr lang="zh-CN" altLang="en-US" sz="5400" dirty="0">
                <a:solidFill>
                  <a:schemeClr val="tx2"/>
                </a:solidFill>
                <a:latin typeface="Times New Roman" panose="02020603050405020304" pitchFamily="18" charset="0"/>
                <a:cs typeface="Times New Roman" panose="02020603050405020304" pitchFamily="18" charset="0"/>
              </a:rPr>
              <a:t>：</a:t>
            </a:r>
            <a:endParaRPr lang="en-US" altLang="zh-CN" sz="5400" dirty="0" smtClean="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710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7735" y="270457"/>
            <a:ext cx="11281893" cy="6494085"/>
          </a:xfrm>
          <a:prstGeom prst="rect">
            <a:avLst/>
          </a:prstGeom>
        </p:spPr>
        <p:txBody>
          <a:bodyPr wrap="square">
            <a:spAutoFit/>
          </a:bodyPr>
          <a:lstStyle/>
          <a:p>
            <a:r>
              <a:rPr lang="en-US" altLang="zh-CN" sz="6000" dirty="0" smtClean="0">
                <a:solidFill>
                  <a:schemeClr val="tx2"/>
                </a:solidFill>
                <a:latin typeface="Times New Roman" panose="02020603050405020304" pitchFamily="18" charset="0"/>
                <a:cs typeface="Times New Roman" panose="02020603050405020304" pitchFamily="18" charset="0"/>
              </a:rPr>
              <a:t>The </a:t>
            </a:r>
            <a:r>
              <a:rPr lang="en-US" altLang="zh-CN" sz="6000" dirty="0">
                <a:solidFill>
                  <a:schemeClr val="tx2"/>
                </a:solidFill>
                <a:latin typeface="Times New Roman" panose="02020603050405020304" pitchFamily="18" charset="0"/>
                <a:cs typeface="Times New Roman" panose="02020603050405020304" pitchFamily="18" charset="0"/>
              </a:rPr>
              <a:t>Five </a:t>
            </a:r>
            <a:r>
              <a:rPr lang="en-US" altLang="zh-CN" sz="6000" dirty="0" smtClean="0">
                <a:solidFill>
                  <a:schemeClr val="tx2"/>
                </a:solidFill>
                <a:latin typeface="Times New Roman" panose="02020603050405020304" pitchFamily="18" charset="0"/>
                <a:cs typeface="Times New Roman" panose="02020603050405020304" pitchFamily="18" charset="0"/>
              </a:rPr>
              <a:t>Cs(</a:t>
            </a:r>
            <a:r>
              <a:rPr lang="zh-CN" altLang="en-US" sz="6000" dirty="0" smtClean="0">
                <a:solidFill>
                  <a:schemeClr val="tx2"/>
                </a:solidFill>
                <a:latin typeface="Times New Roman" panose="02020603050405020304" pitchFamily="18" charset="0"/>
                <a:cs typeface="Times New Roman" panose="02020603050405020304" pitchFamily="18" charset="0"/>
              </a:rPr>
              <a:t>五</a:t>
            </a:r>
            <a:r>
              <a:rPr lang="zh-CN" altLang="en-US" sz="6000" dirty="0">
                <a:solidFill>
                  <a:schemeClr val="tx2"/>
                </a:solidFill>
                <a:latin typeface="Times New Roman" panose="02020603050405020304" pitchFamily="18" charset="0"/>
                <a:cs typeface="Times New Roman" panose="02020603050405020304" pitchFamily="18" charset="0"/>
              </a:rPr>
              <a:t>个标</a:t>
            </a:r>
            <a:r>
              <a:rPr lang="zh-CN" altLang="en-US" sz="6000" dirty="0" smtClean="0">
                <a:solidFill>
                  <a:schemeClr val="tx2"/>
                </a:solidFill>
                <a:latin typeface="Times New Roman" panose="02020603050405020304" pitchFamily="18" charset="0"/>
                <a:cs typeface="Times New Roman" panose="02020603050405020304" pitchFamily="18" charset="0"/>
              </a:rPr>
              <a:t>准</a:t>
            </a:r>
            <a:r>
              <a:rPr lang="en-US" altLang="zh-CN" sz="6000" dirty="0" smtClean="0">
                <a:solidFill>
                  <a:schemeClr val="tx2"/>
                </a:solidFill>
                <a:latin typeface="Times New Roman" panose="02020603050405020304" pitchFamily="18" charset="0"/>
                <a:cs typeface="Times New Roman" panose="02020603050405020304" pitchFamily="18" charset="0"/>
              </a:rPr>
              <a:t>)</a:t>
            </a:r>
          </a:p>
          <a:p>
            <a:r>
              <a:rPr lang="fr-FR" altLang="zh-CN" sz="6000" dirty="0" smtClean="0">
                <a:solidFill>
                  <a:schemeClr val="tx2"/>
                </a:solidFill>
                <a:latin typeface="Times New Roman" panose="02020603050405020304" pitchFamily="18" charset="0"/>
                <a:ea typeface="SimSun" panose="02010600030101010101" pitchFamily="2" charset="-122"/>
                <a:cs typeface="Times New Roman" panose="02020603050405020304" pitchFamily="18" charset="0"/>
              </a:rPr>
              <a:t>Communication(</a:t>
            </a:r>
            <a:r>
              <a:rPr lang="zh-CN" altLang="en-US" sz="6000" dirty="0">
                <a:solidFill>
                  <a:schemeClr val="tx2"/>
                </a:solidFill>
                <a:latin typeface="Times New Roman" panose="02020603050405020304" pitchFamily="18" charset="0"/>
                <a:ea typeface="SimSun" panose="02010600030101010101" pitchFamily="2" charset="-122"/>
                <a:cs typeface="Times New Roman" panose="02020603050405020304" pitchFamily="18" charset="0"/>
              </a:rPr>
              <a:t>沟通</a:t>
            </a:r>
            <a:r>
              <a:rPr lang="fr-FR" altLang="zh-CN" sz="6000" dirty="0" smtClean="0">
                <a:solidFill>
                  <a:schemeClr val="tx2"/>
                </a:solidFill>
                <a:latin typeface="Times New Roman" panose="02020603050405020304" pitchFamily="18" charset="0"/>
                <a:ea typeface="SimSun" panose="02010600030101010101" pitchFamily="2" charset="-122"/>
                <a:cs typeface="Times New Roman" panose="02020603050405020304" pitchFamily="18" charset="0"/>
              </a:rPr>
              <a:t>)</a:t>
            </a:r>
            <a:endParaRPr lang="fr-FR" altLang="zh-CN" sz="6000" dirty="0">
              <a:solidFill>
                <a:schemeClr val="tx2"/>
              </a:solidFill>
              <a:latin typeface="Times New Roman" panose="02020603050405020304" pitchFamily="18" charset="0"/>
              <a:ea typeface="SimSun" panose="02010600030101010101" pitchFamily="2" charset="-122"/>
              <a:cs typeface="Times New Roman" panose="02020603050405020304" pitchFamily="18" charset="0"/>
            </a:endParaRPr>
          </a:p>
          <a:p>
            <a:r>
              <a:rPr lang="fr-FR" altLang="zh-CN" sz="6000" dirty="0">
                <a:solidFill>
                  <a:schemeClr val="tx2"/>
                </a:solidFill>
                <a:latin typeface="Times New Roman" panose="02020603050405020304" pitchFamily="18" charset="0"/>
                <a:ea typeface="SimSun" panose="02010600030101010101" pitchFamily="2" charset="-122"/>
                <a:cs typeface="Times New Roman" panose="02020603050405020304" pitchFamily="18" charset="0"/>
              </a:rPr>
              <a:t>Connections</a:t>
            </a:r>
            <a:r>
              <a:rPr lang="en-US" altLang="zh-CN" sz="6000" dirty="0">
                <a:solidFill>
                  <a:schemeClr val="tx2"/>
                </a:solidFill>
                <a:latin typeface="Times New Roman" panose="02020603050405020304" pitchFamily="18" charset="0"/>
                <a:ea typeface="SimSun" panose="02010600030101010101" pitchFamily="2" charset="-122"/>
                <a:cs typeface="Times New Roman" panose="02020603050405020304" pitchFamily="18" charset="0"/>
              </a:rPr>
              <a:t>(</a:t>
            </a:r>
            <a:r>
              <a:rPr lang="zh-CN" altLang="en-US" sz="6000" dirty="0" smtClean="0">
                <a:solidFill>
                  <a:schemeClr val="tx2"/>
                </a:solidFill>
                <a:latin typeface="Times New Roman" panose="02020603050405020304" pitchFamily="18" charset="0"/>
                <a:ea typeface="SimSun" panose="02010600030101010101" pitchFamily="2" charset="-122"/>
                <a:cs typeface="Times New Roman" panose="02020603050405020304" pitchFamily="18" charset="0"/>
              </a:rPr>
              <a:t>关联</a:t>
            </a:r>
            <a:r>
              <a:rPr lang="en-US" altLang="zh-CN" sz="6000" dirty="0" smtClean="0">
                <a:solidFill>
                  <a:schemeClr val="tx2"/>
                </a:solidFill>
                <a:latin typeface="Times New Roman" panose="02020603050405020304" pitchFamily="18" charset="0"/>
                <a:ea typeface="SimSun" panose="02010600030101010101" pitchFamily="2" charset="-122"/>
                <a:cs typeface="Times New Roman" panose="02020603050405020304" pitchFamily="18" charset="0"/>
              </a:rPr>
              <a:t>)</a:t>
            </a:r>
            <a:endParaRPr lang="fr-FR" altLang="zh-CN" sz="6000" dirty="0">
              <a:solidFill>
                <a:schemeClr val="tx2"/>
              </a:solidFill>
              <a:latin typeface="Times New Roman" panose="02020603050405020304" pitchFamily="18" charset="0"/>
              <a:ea typeface="SimSun" panose="02010600030101010101" pitchFamily="2" charset="-122"/>
              <a:cs typeface="Times New Roman" panose="02020603050405020304" pitchFamily="18" charset="0"/>
            </a:endParaRPr>
          </a:p>
          <a:p>
            <a:r>
              <a:rPr lang="fr-FR" altLang="zh-CN" sz="6000" dirty="0" err="1">
                <a:solidFill>
                  <a:schemeClr val="tx2"/>
                </a:solidFill>
                <a:latin typeface="Times New Roman" panose="02020603050405020304" pitchFamily="18" charset="0"/>
                <a:ea typeface="SimSun" panose="02010600030101010101" pitchFamily="2" charset="-122"/>
                <a:cs typeface="Times New Roman" panose="02020603050405020304" pitchFamily="18" charset="0"/>
              </a:rPr>
              <a:t>Comparisons</a:t>
            </a:r>
            <a:r>
              <a:rPr lang="en-US" altLang="zh-CN" sz="6000" dirty="0" smtClean="0">
                <a:solidFill>
                  <a:schemeClr val="tx2"/>
                </a:solidFill>
                <a:latin typeface="Times New Roman" panose="02020603050405020304" pitchFamily="18" charset="0"/>
                <a:ea typeface="SimSun" panose="02010600030101010101" pitchFamily="2" charset="-122"/>
                <a:cs typeface="Times New Roman" panose="02020603050405020304" pitchFamily="18" charset="0"/>
              </a:rPr>
              <a:t>(</a:t>
            </a:r>
            <a:r>
              <a:rPr lang="zh-CN" altLang="en-US" sz="6000" dirty="0" smtClean="0">
                <a:solidFill>
                  <a:schemeClr val="tx2"/>
                </a:solidFill>
                <a:latin typeface="Times New Roman" panose="02020603050405020304" pitchFamily="18" charset="0"/>
                <a:ea typeface="SimSun" panose="02010600030101010101" pitchFamily="2" charset="-122"/>
                <a:cs typeface="Times New Roman" panose="02020603050405020304" pitchFamily="18" charset="0"/>
              </a:rPr>
              <a:t>比较</a:t>
            </a:r>
            <a:r>
              <a:rPr lang="en-US" altLang="zh-CN" sz="6000" dirty="0" smtClean="0">
                <a:solidFill>
                  <a:schemeClr val="tx2"/>
                </a:solidFill>
                <a:latin typeface="Times New Roman" panose="02020603050405020304" pitchFamily="18" charset="0"/>
                <a:ea typeface="SimSun" panose="02010600030101010101" pitchFamily="2" charset="-122"/>
                <a:cs typeface="Times New Roman" panose="02020603050405020304" pitchFamily="18" charset="0"/>
              </a:rPr>
              <a:t>)</a:t>
            </a:r>
            <a:endParaRPr lang="en-US" altLang="zh-CN" sz="6000" dirty="0">
              <a:solidFill>
                <a:schemeClr val="tx2"/>
              </a:solidFill>
              <a:latin typeface="Times New Roman" panose="02020603050405020304" pitchFamily="18" charset="0"/>
              <a:ea typeface="SimSun" panose="02010600030101010101" pitchFamily="2" charset="-122"/>
              <a:cs typeface="Times New Roman" panose="02020603050405020304" pitchFamily="18" charset="0"/>
            </a:endParaRPr>
          </a:p>
          <a:p>
            <a:r>
              <a:rPr lang="fr-FR" altLang="zh-CN" sz="6000" dirty="0" err="1">
                <a:solidFill>
                  <a:schemeClr val="tx2"/>
                </a:solidFill>
                <a:latin typeface="Times New Roman" panose="02020603050405020304" pitchFamily="18" charset="0"/>
                <a:ea typeface="SimSun" panose="02010600030101010101" pitchFamily="2" charset="-122"/>
                <a:cs typeface="Times New Roman" panose="02020603050405020304" pitchFamily="18" charset="0"/>
              </a:rPr>
              <a:t>Communities</a:t>
            </a:r>
            <a:r>
              <a:rPr lang="en-US" altLang="zh-CN" sz="6000" dirty="0" smtClean="0">
                <a:solidFill>
                  <a:schemeClr val="tx2"/>
                </a:solidFill>
                <a:latin typeface="Times New Roman" panose="02020603050405020304" pitchFamily="18" charset="0"/>
                <a:ea typeface="SimSun" panose="02010600030101010101" pitchFamily="2" charset="-122"/>
                <a:cs typeface="Times New Roman" panose="02020603050405020304" pitchFamily="18" charset="0"/>
              </a:rPr>
              <a:t>(</a:t>
            </a:r>
            <a:r>
              <a:rPr lang="zh-CN" altLang="en-US" sz="6000" dirty="0">
                <a:solidFill>
                  <a:schemeClr val="tx2"/>
                </a:solidFill>
                <a:latin typeface="Times New Roman" panose="02020603050405020304" pitchFamily="18" charset="0"/>
                <a:ea typeface="SimSun" panose="02010600030101010101" pitchFamily="2" charset="-122"/>
                <a:cs typeface="Times New Roman" panose="02020603050405020304" pitchFamily="18" charset="0"/>
              </a:rPr>
              <a:t>社区</a:t>
            </a:r>
            <a:r>
              <a:rPr lang="en-US" altLang="zh-CN" sz="6000" dirty="0" smtClean="0">
                <a:solidFill>
                  <a:schemeClr val="tx2"/>
                </a:solidFill>
                <a:latin typeface="Times New Roman" panose="02020603050405020304" pitchFamily="18" charset="0"/>
                <a:ea typeface="SimSun" panose="02010600030101010101" pitchFamily="2" charset="-122"/>
                <a:cs typeface="Times New Roman" panose="02020603050405020304" pitchFamily="18" charset="0"/>
              </a:rPr>
              <a:t>)</a:t>
            </a:r>
            <a:endParaRPr lang="en-US" altLang="zh-CN" sz="6000" dirty="0">
              <a:solidFill>
                <a:schemeClr val="tx2"/>
              </a:solidFill>
              <a:latin typeface="Times New Roman" panose="02020603050405020304" pitchFamily="18" charset="0"/>
              <a:ea typeface="SimSun" panose="02010600030101010101" pitchFamily="2" charset="-122"/>
              <a:cs typeface="Times New Roman" panose="02020603050405020304" pitchFamily="18" charset="0"/>
            </a:endParaRPr>
          </a:p>
          <a:p>
            <a:r>
              <a:rPr lang="fr-FR" altLang="zh-CN" sz="6000" dirty="0" smtClean="0">
                <a:solidFill>
                  <a:schemeClr val="tx2"/>
                </a:solidFill>
                <a:latin typeface="Times New Roman" panose="02020603050405020304" pitchFamily="18" charset="0"/>
                <a:ea typeface="SimSun" panose="02010600030101010101" pitchFamily="2" charset="-122"/>
                <a:cs typeface="Times New Roman" panose="02020603050405020304" pitchFamily="18" charset="0"/>
              </a:rPr>
              <a:t>Cultures</a:t>
            </a:r>
            <a:r>
              <a:rPr lang="en-US" altLang="zh-CN" sz="6000" dirty="0" smtClean="0">
                <a:solidFill>
                  <a:schemeClr val="tx2"/>
                </a:solidFill>
                <a:latin typeface="Times New Roman" panose="02020603050405020304" pitchFamily="18" charset="0"/>
                <a:ea typeface="SimSun" panose="02010600030101010101" pitchFamily="2" charset="-122"/>
                <a:cs typeface="Times New Roman" panose="02020603050405020304" pitchFamily="18" charset="0"/>
              </a:rPr>
              <a:t>(</a:t>
            </a:r>
            <a:r>
              <a:rPr lang="zh-CN" altLang="en-US" sz="6000" dirty="0" smtClean="0">
                <a:solidFill>
                  <a:schemeClr val="tx2"/>
                </a:solidFill>
                <a:latin typeface="Times New Roman" panose="02020603050405020304" pitchFamily="18" charset="0"/>
                <a:ea typeface="SimSun" panose="02010600030101010101" pitchFamily="2" charset="-122"/>
                <a:cs typeface="Times New Roman" panose="02020603050405020304" pitchFamily="18" charset="0"/>
              </a:rPr>
              <a:t>文化</a:t>
            </a:r>
            <a:r>
              <a:rPr lang="en-US" altLang="zh-CN" sz="6000" dirty="0" smtClean="0">
                <a:solidFill>
                  <a:schemeClr val="tx2"/>
                </a:solidFill>
                <a:latin typeface="Times New Roman" panose="02020603050405020304" pitchFamily="18" charset="0"/>
                <a:ea typeface="SimSun" panose="02010600030101010101" pitchFamily="2" charset="-122"/>
                <a:cs typeface="Times New Roman" panose="02020603050405020304" pitchFamily="18" charset="0"/>
              </a:rPr>
              <a:t>)</a:t>
            </a:r>
            <a:endParaRPr lang="en-US" altLang="zh-CN" sz="2000" dirty="0">
              <a:solidFill>
                <a:schemeClr val="tx2"/>
              </a:solidFill>
              <a:latin typeface="Times New Roman" panose="02020603050405020304" pitchFamily="18" charset="0"/>
              <a:cs typeface="Times New Roman" panose="02020603050405020304" pitchFamily="18" charset="0"/>
            </a:endParaRPr>
          </a:p>
          <a:p>
            <a:endParaRPr lang="en-US" altLang="zh-CN" sz="2800" dirty="0" smtClean="0">
              <a:solidFill>
                <a:srgbClr val="FF0000"/>
              </a:solidFill>
              <a:latin typeface="Times New Roman" panose="02020603050405020304" pitchFamily="18" charset="0"/>
              <a:cs typeface="Times New Roman" panose="02020603050405020304" pitchFamily="18" charset="0"/>
            </a:endParaRPr>
          </a:p>
          <a:p>
            <a:r>
              <a:rPr lang="zh-CN" altLang="en-US" sz="2800" dirty="0" smtClean="0">
                <a:solidFill>
                  <a:srgbClr val="FF0000"/>
                </a:solidFill>
                <a:latin typeface="Times New Roman" panose="02020603050405020304" pitchFamily="18" charset="0"/>
                <a:cs typeface="Times New Roman" panose="02020603050405020304" pitchFamily="18" charset="0"/>
              </a:rPr>
              <a:t>美</a:t>
            </a:r>
            <a:r>
              <a:rPr lang="zh-CN" altLang="en-US" sz="2800" dirty="0">
                <a:solidFill>
                  <a:srgbClr val="FF0000"/>
                </a:solidFill>
                <a:latin typeface="Times New Roman" panose="02020603050405020304" pitchFamily="18" charset="0"/>
                <a:cs typeface="Times New Roman" panose="02020603050405020304" pitchFamily="18" charset="0"/>
              </a:rPr>
              <a:t>国外语教学委员会 </a:t>
            </a:r>
            <a:r>
              <a:rPr lang="en-US" altLang="zh-CN" sz="2800" dirty="0">
                <a:solidFill>
                  <a:srgbClr val="FF0000"/>
                </a:solidFill>
                <a:latin typeface="Times New Roman" panose="02020603050405020304" pitchFamily="18" charset="0"/>
                <a:cs typeface="Times New Roman" panose="02020603050405020304" pitchFamily="18" charset="0"/>
              </a:rPr>
              <a:t>(ACTFL</a:t>
            </a:r>
            <a:r>
              <a:rPr lang="en-US" altLang="zh-CN" sz="2800" dirty="0" smtClean="0">
                <a:solidFill>
                  <a:srgbClr val="FF0000"/>
                </a:solidFill>
                <a:latin typeface="Times New Roman" panose="02020603050405020304" pitchFamily="18" charset="0"/>
                <a:cs typeface="Times New Roman" panose="02020603050405020304" pitchFamily="18" charset="0"/>
              </a:rPr>
              <a:t>)</a:t>
            </a:r>
            <a:r>
              <a:rPr lang="zh-CN" altLang="en-US" sz="2800" dirty="0" smtClean="0">
                <a:solidFill>
                  <a:srgbClr val="FF0000"/>
                </a:solidFill>
                <a:latin typeface="Times New Roman" panose="02020603050405020304" pitchFamily="18" charset="0"/>
                <a:cs typeface="Times New Roman" panose="02020603050405020304" pitchFamily="18" charset="0"/>
              </a:rPr>
              <a:t>制</a:t>
            </a:r>
            <a:r>
              <a:rPr lang="zh-CN" altLang="en-US" sz="2800" dirty="0">
                <a:solidFill>
                  <a:srgbClr val="FF0000"/>
                </a:solidFill>
                <a:latin typeface="Times New Roman" panose="02020603050405020304" pitchFamily="18" charset="0"/>
                <a:cs typeface="Times New Roman" panose="02020603050405020304" pitchFamily="18" charset="0"/>
              </a:rPr>
              <a:t>定</a:t>
            </a:r>
            <a:r>
              <a:rPr lang="zh-CN" altLang="en-US" sz="2800" dirty="0" smtClean="0">
                <a:solidFill>
                  <a:srgbClr val="FF0000"/>
                </a:solidFill>
                <a:latin typeface="Times New Roman" panose="02020603050405020304" pitchFamily="18" charset="0"/>
                <a:cs typeface="Times New Roman" panose="02020603050405020304" pitchFamily="18" charset="0"/>
              </a:rPr>
              <a:t>的</a:t>
            </a:r>
            <a:r>
              <a:rPr lang="en-US" altLang="zh-CN" sz="2800" dirty="0" smtClean="0">
                <a:solidFill>
                  <a:srgbClr val="FF0000"/>
                </a:solidFill>
                <a:latin typeface="Times New Roman" panose="02020603050405020304" pitchFamily="18" charset="0"/>
                <a:cs typeface="Times New Roman" panose="02020603050405020304" pitchFamily="18" charset="0"/>
              </a:rPr>
              <a:t>《</a:t>
            </a:r>
            <a:r>
              <a:rPr lang="en-US" altLang="zh-CN" sz="2800" dirty="0">
                <a:solidFill>
                  <a:srgbClr val="FF0000"/>
                </a:solidFill>
                <a:latin typeface="Times New Roman" panose="02020603050405020304" pitchFamily="18" charset="0"/>
                <a:cs typeface="Times New Roman" panose="02020603050405020304" pitchFamily="18" charset="0"/>
              </a:rPr>
              <a:t>21</a:t>
            </a:r>
            <a:r>
              <a:rPr lang="zh-CN" altLang="en-US" sz="2800" dirty="0">
                <a:solidFill>
                  <a:srgbClr val="FF0000"/>
                </a:solidFill>
                <a:latin typeface="Times New Roman" panose="02020603050405020304" pitchFamily="18" charset="0"/>
                <a:cs typeface="Times New Roman" panose="02020603050405020304" pitchFamily="18" charset="0"/>
              </a:rPr>
              <a:t>世纪外语学习</a:t>
            </a:r>
            <a:r>
              <a:rPr lang="zh-CN" altLang="en-US" sz="2800" dirty="0" smtClean="0">
                <a:solidFill>
                  <a:srgbClr val="FF0000"/>
                </a:solidFill>
                <a:latin typeface="Times New Roman" panose="02020603050405020304" pitchFamily="18" charset="0"/>
                <a:cs typeface="Times New Roman" panose="02020603050405020304" pitchFamily="18" charset="0"/>
              </a:rPr>
              <a:t>标准</a:t>
            </a:r>
            <a:r>
              <a:rPr lang="en-US" altLang="zh-CN" sz="2800"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413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8998" y="424514"/>
            <a:ext cx="10671043" cy="1107996"/>
          </a:xfrm>
          <a:prstGeom prst="rect">
            <a:avLst/>
          </a:prstGeom>
        </p:spPr>
        <p:txBody>
          <a:bodyPr wrap="square">
            <a:spAutoFit/>
          </a:bodyPr>
          <a:lstStyle/>
          <a:p>
            <a:r>
              <a:rPr lang="zh-CN" altLang="en-US" sz="6600" dirty="0" smtClean="0">
                <a:solidFill>
                  <a:schemeClr val="tx2"/>
                </a:solidFill>
              </a:rPr>
              <a:t>     </a:t>
            </a:r>
            <a:endParaRPr lang="en-US" sz="6000" dirty="0">
              <a:solidFill>
                <a:schemeClr val="tx2"/>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4066" y="609709"/>
            <a:ext cx="11134030" cy="5940088"/>
          </a:xfrm>
          <a:prstGeom prst="rect">
            <a:avLst/>
          </a:prstGeom>
        </p:spPr>
        <p:txBody>
          <a:bodyPr wrap="square">
            <a:spAutoFit/>
          </a:bodyPr>
          <a:lstStyle/>
          <a:p>
            <a:r>
              <a:rPr lang="en-US" sz="2200" b="1" dirty="0" smtClean="0">
                <a:solidFill>
                  <a:schemeClr val="tx2"/>
                </a:solidFill>
                <a:latin typeface="Times New Roman" panose="02020603050405020304" pitchFamily="18" charset="0"/>
                <a:cs typeface="Times New Roman" panose="02020603050405020304" pitchFamily="18" charset="0"/>
              </a:rPr>
              <a:t>Communication</a:t>
            </a:r>
          </a:p>
          <a:p>
            <a:r>
              <a:rPr lang="en-US" sz="1400" dirty="0" smtClean="0">
                <a:solidFill>
                  <a:schemeClr val="tx2"/>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what </a:t>
            </a:r>
            <a:r>
              <a:rPr lang="en-US" sz="2400" dirty="0">
                <a:solidFill>
                  <a:srgbClr val="FF0000"/>
                </a:solidFill>
                <a:latin typeface="Times New Roman" panose="02020603050405020304" pitchFamily="18" charset="0"/>
                <a:cs typeface="Times New Roman" panose="02020603050405020304" pitchFamily="18" charset="0"/>
              </a:rPr>
              <a:t>students can do with language" rather than "what they know about language</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a:p>
            <a:r>
              <a:rPr lang="en-US" sz="2200" dirty="0">
                <a:solidFill>
                  <a:schemeClr val="tx2"/>
                </a:solidFill>
                <a:latin typeface="Times New Roman" panose="02020603050405020304" pitchFamily="18" charset="0"/>
                <a:cs typeface="Times New Roman" panose="02020603050405020304" pitchFamily="18" charset="0"/>
              </a:rPr>
              <a:t>    Interpersonal mode(</a:t>
            </a:r>
            <a:r>
              <a:rPr lang="zh-CN" altLang="en-US" sz="2200" dirty="0">
                <a:solidFill>
                  <a:schemeClr val="tx2"/>
                </a:solidFill>
                <a:latin typeface="Times New Roman" panose="02020603050405020304" pitchFamily="18" charset="0"/>
                <a:cs typeface="Times New Roman" panose="02020603050405020304" pitchFamily="18" charset="0"/>
              </a:rPr>
              <a:t>双向沟通</a:t>
            </a:r>
            <a:r>
              <a:rPr lang="en-US" altLang="zh-CN" sz="2200" dirty="0">
                <a:solidFill>
                  <a:schemeClr val="tx2"/>
                </a:solidFill>
                <a:latin typeface="Times New Roman" panose="02020603050405020304" pitchFamily="18" charset="0"/>
                <a:cs typeface="Times New Roman" panose="02020603050405020304" pitchFamily="18" charset="0"/>
              </a:rPr>
              <a:t>):</a:t>
            </a:r>
            <a:r>
              <a:rPr lang="zh-CN" altLang="en-US" sz="2200" dirty="0">
                <a:solidFill>
                  <a:schemeClr val="tx2"/>
                </a:solidFill>
                <a:latin typeface="Times New Roman" panose="02020603050405020304" pitchFamily="18" charset="0"/>
                <a:cs typeface="Times New Roman" panose="02020603050405020304" pitchFamily="18" charset="0"/>
              </a:rPr>
              <a:t>在理解话语或文字的基础上</a:t>
            </a:r>
            <a:r>
              <a:rPr lang="zh-CN" altLang="en-US" sz="2200" dirty="0" smtClean="0">
                <a:solidFill>
                  <a:schemeClr val="tx2"/>
                </a:solidFill>
                <a:latin typeface="Times New Roman" panose="02020603050405020304" pitchFamily="18" charset="0"/>
                <a:cs typeface="Times New Roman" panose="02020603050405020304" pitchFamily="18" charset="0"/>
              </a:rPr>
              <a:t>，</a:t>
            </a:r>
            <a:r>
              <a:rPr lang="zh-CN" altLang="en-US" sz="2200" dirty="0">
                <a:solidFill>
                  <a:schemeClr val="tx2"/>
                </a:solidFill>
                <a:latin typeface="Times New Roman" panose="02020603050405020304" pitchFamily="18" charset="0"/>
                <a:cs typeface="Times New Roman" panose="02020603050405020304" pitchFamily="18" charset="0"/>
              </a:rPr>
              <a:t>有</a:t>
            </a:r>
            <a:r>
              <a:rPr lang="zh-CN" altLang="en-US" sz="2200" dirty="0" smtClean="0">
                <a:solidFill>
                  <a:schemeClr val="tx2"/>
                </a:solidFill>
                <a:latin typeface="Times New Roman" panose="02020603050405020304" pitchFamily="18" charset="0"/>
                <a:cs typeface="Times New Roman" panose="02020603050405020304" pitchFamily="18" charset="0"/>
              </a:rPr>
              <a:t>相</a:t>
            </a:r>
            <a:r>
              <a:rPr lang="zh-CN" altLang="en-US" sz="2200" dirty="0">
                <a:solidFill>
                  <a:schemeClr val="tx2"/>
                </a:solidFill>
                <a:latin typeface="Times New Roman" panose="02020603050405020304" pitchFamily="18" charset="0"/>
                <a:cs typeface="Times New Roman" panose="02020603050405020304" pitchFamily="18" charset="0"/>
              </a:rPr>
              <a:t>应的答</a:t>
            </a:r>
            <a:r>
              <a:rPr lang="zh-CN" altLang="en-US" sz="2200" dirty="0" smtClean="0">
                <a:solidFill>
                  <a:schemeClr val="tx2"/>
                </a:solidFill>
                <a:latin typeface="Times New Roman" panose="02020603050405020304" pitchFamily="18" charset="0"/>
                <a:cs typeface="Times New Roman" panose="02020603050405020304" pitchFamily="18" charset="0"/>
              </a:rPr>
              <a:t>复比如对话回信</a:t>
            </a:r>
            <a:endParaRPr lang="zh-CN" altLang="en-US" sz="2200" dirty="0">
              <a:solidFill>
                <a:schemeClr val="tx2"/>
              </a:solidFill>
              <a:latin typeface="Times New Roman" panose="02020603050405020304" pitchFamily="18" charset="0"/>
              <a:cs typeface="Times New Roman" panose="02020603050405020304" pitchFamily="18" charset="0"/>
            </a:endParaRPr>
          </a:p>
          <a:p>
            <a:r>
              <a:rPr lang="zh-CN" altLang="en-US" sz="2200" dirty="0">
                <a:solidFill>
                  <a:schemeClr val="tx2"/>
                </a:solidFill>
                <a:latin typeface="Times New Roman" panose="02020603050405020304" pitchFamily="18" charset="0"/>
                <a:cs typeface="Times New Roman" panose="02020603050405020304" pitchFamily="18" charset="0"/>
              </a:rPr>
              <a:t>    </a:t>
            </a:r>
            <a:r>
              <a:rPr lang="en-US" sz="2200" dirty="0">
                <a:solidFill>
                  <a:schemeClr val="tx2"/>
                </a:solidFill>
                <a:latin typeface="Times New Roman" panose="02020603050405020304" pitchFamily="18" charset="0"/>
                <a:cs typeface="Times New Roman" panose="02020603050405020304" pitchFamily="18" charset="0"/>
              </a:rPr>
              <a:t>Interpretive mode(</a:t>
            </a:r>
            <a:r>
              <a:rPr lang="zh-CN" altLang="en-US" sz="2200" dirty="0">
                <a:solidFill>
                  <a:schemeClr val="tx2"/>
                </a:solidFill>
                <a:latin typeface="Times New Roman" panose="02020603050405020304" pitchFamily="18" charset="0"/>
                <a:cs typeface="Times New Roman" panose="02020603050405020304" pitchFamily="18" charset="0"/>
              </a:rPr>
              <a:t>理解诠释</a:t>
            </a:r>
            <a:r>
              <a:rPr lang="en-US" altLang="zh-CN" sz="2200" dirty="0">
                <a:solidFill>
                  <a:schemeClr val="tx2"/>
                </a:solidFill>
                <a:latin typeface="Times New Roman" panose="02020603050405020304" pitchFamily="18" charset="0"/>
                <a:cs typeface="Times New Roman" panose="02020603050405020304" pitchFamily="18" charset="0"/>
              </a:rPr>
              <a:t>):</a:t>
            </a:r>
            <a:r>
              <a:rPr lang="zh-CN" altLang="en-US" sz="2200" dirty="0">
                <a:solidFill>
                  <a:schemeClr val="tx2"/>
                </a:solidFill>
                <a:latin typeface="Times New Roman" panose="02020603050405020304" pitchFamily="18" charset="0"/>
                <a:cs typeface="Times New Roman" panose="02020603050405020304" pitchFamily="18" charset="0"/>
              </a:rPr>
              <a:t>听懂语言，或者看懂文本，然后回答问题。</a:t>
            </a:r>
          </a:p>
          <a:p>
            <a:r>
              <a:rPr lang="zh-CN" altLang="en-US" sz="2200" dirty="0">
                <a:solidFill>
                  <a:schemeClr val="tx2"/>
                </a:solidFill>
                <a:latin typeface="Times New Roman" panose="02020603050405020304" pitchFamily="18" charset="0"/>
                <a:cs typeface="Times New Roman" panose="02020603050405020304" pitchFamily="18" charset="0"/>
              </a:rPr>
              <a:t>    </a:t>
            </a:r>
            <a:r>
              <a:rPr lang="en-US" sz="2200" dirty="0">
                <a:solidFill>
                  <a:schemeClr val="tx2"/>
                </a:solidFill>
                <a:latin typeface="Times New Roman" panose="02020603050405020304" pitchFamily="18" charset="0"/>
                <a:cs typeface="Times New Roman" panose="02020603050405020304" pitchFamily="18" charset="0"/>
              </a:rPr>
              <a:t>Presentational mode(</a:t>
            </a:r>
            <a:r>
              <a:rPr lang="zh-CN" altLang="en-US" sz="2200" dirty="0">
                <a:solidFill>
                  <a:schemeClr val="tx2"/>
                </a:solidFill>
                <a:latin typeface="Times New Roman" panose="02020603050405020304" pitchFamily="18" charset="0"/>
                <a:cs typeface="Times New Roman" panose="02020603050405020304" pitchFamily="18" charset="0"/>
              </a:rPr>
              <a:t>陈述表达</a:t>
            </a:r>
            <a:r>
              <a:rPr lang="en-US" altLang="zh-CN" sz="2200" dirty="0">
                <a:solidFill>
                  <a:schemeClr val="tx2"/>
                </a:solidFill>
                <a:latin typeface="Times New Roman" panose="02020603050405020304" pitchFamily="18" charset="0"/>
                <a:cs typeface="Times New Roman" panose="02020603050405020304" pitchFamily="18" charset="0"/>
              </a:rPr>
              <a:t>):</a:t>
            </a:r>
            <a:r>
              <a:rPr lang="zh-CN" altLang="en-US" sz="2200" dirty="0">
                <a:solidFill>
                  <a:schemeClr val="tx2"/>
                </a:solidFill>
                <a:latin typeface="Times New Roman" panose="02020603050405020304" pitchFamily="18" charset="0"/>
                <a:cs typeface="Times New Roman" panose="02020603050405020304" pitchFamily="18" charset="0"/>
              </a:rPr>
              <a:t>用语言或文字来传递信息，解释概念，表达自己的情感</a:t>
            </a:r>
            <a:r>
              <a:rPr lang="zh-CN" altLang="en-US" sz="2200" dirty="0" smtClean="0">
                <a:solidFill>
                  <a:schemeClr val="tx2"/>
                </a:solidFill>
                <a:latin typeface="Times New Roman" panose="02020603050405020304" pitchFamily="18" charset="0"/>
                <a:cs typeface="Times New Roman" panose="02020603050405020304" pitchFamily="18" charset="0"/>
              </a:rPr>
              <a:t>。</a:t>
            </a:r>
            <a:endParaRPr lang="zh-CN" altLang="en-US" sz="2200" dirty="0">
              <a:solidFill>
                <a:schemeClr val="tx2"/>
              </a:solidFill>
              <a:latin typeface="Times New Roman" panose="02020603050405020304" pitchFamily="18" charset="0"/>
              <a:cs typeface="Times New Roman" panose="02020603050405020304" pitchFamily="18" charset="0"/>
            </a:endParaRPr>
          </a:p>
          <a:p>
            <a:r>
              <a:rPr lang="en-US" sz="2200" b="1" dirty="0">
                <a:solidFill>
                  <a:schemeClr val="tx2"/>
                </a:solidFill>
                <a:latin typeface="Times New Roman" panose="02020603050405020304" pitchFamily="18" charset="0"/>
                <a:cs typeface="Times New Roman" panose="02020603050405020304" pitchFamily="18" charset="0"/>
              </a:rPr>
              <a:t>Connections</a:t>
            </a:r>
          </a:p>
          <a:p>
            <a:r>
              <a:rPr lang="en-US" sz="2200" dirty="0">
                <a:solidFill>
                  <a:schemeClr val="tx2"/>
                </a:solidFill>
                <a:latin typeface="Times New Roman" panose="02020603050405020304" pitchFamily="18" charset="0"/>
                <a:cs typeface="Times New Roman" panose="02020603050405020304" pitchFamily="18" charset="0"/>
              </a:rPr>
              <a:t>    Making connection(</a:t>
            </a:r>
            <a:r>
              <a:rPr lang="zh-CN" altLang="en-US" sz="2200" dirty="0">
                <a:solidFill>
                  <a:schemeClr val="tx2"/>
                </a:solidFill>
                <a:latin typeface="Times New Roman" panose="02020603050405020304" pitchFamily="18" charset="0"/>
                <a:cs typeface="Times New Roman" panose="02020603050405020304" pitchFamily="18" charset="0"/>
              </a:rPr>
              <a:t>触类旁通</a:t>
            </a:r>
            <a:r>
              <a:rPr lang="en-US" altLang="zh-CN" sz="2200" dirty="0" smtClean="0">
                <a:solidFill>
                  <a:schemeClr val="tx2"/>
                </a:solidFill>
                <a:latin typeface="Times New Roman" panose="02020603050405020304" pitchFamily="18" charset="0"/>
                <a:cs typeface="Times New Roman" panose="02020603050405020304" pitchFamily="18" charset="0"/>
              </a:rPr>
              <a:t>):</a:t>
            </a:r>
            <a:r>
              <a:rPr lang="zh-CN" altLang="en-US" sz="2200" dirty="0" smtClean="0">
                <a:solidFill>
                  <a:schemeClr val="tx2"/>
                </a:solidFill>
                <a:latin typeface="Times New Roman" panose="02020603050405020304" pitchFamily="18" charset="0"/>
                <a:cs typeface="Times New Roman" panose="02020603050405020304" pitchFamily="18" charset="0"/>
              </a:rPr>
              <a:t>和生</a:t>
            </a:r>
            <a:r>
              <a:rPr lang="zh-CN" altLang="en-US" sz="2200" dirty="0">
                <a:solidFill>
                  <a:schemeClr val="tx2"/>
                </a:solidFill>
                <a:latin typeface="Times New Roman" panose="02020603050405020304" pitchFamily="18" charset="0"/>
                <a:cs typeface="Times New Roman" panose="02020603050405020304" pitchFamily="18" charset="0"/>
              </a:rPr>
              <a:t>活、文化的</a:t>
            </a:r>
            <a:r>
              <a:rPr lang="zh-CN" altLang="en-US" sz="2200" dirty="0" smtClean="0">
                <a:solidFill>
                  <a:schemeClr val="tx2"/>
                </a:solidFill>
                <a:latin typeface="Times New Roman" panose="02020603050405020304" pitchFamily="18" charset="0"/>
                <a:cs typeface="Times New Roman" panose="02020603050405020304" pitchFamily="18" charset="0"/>
              </a:rPr>
              <a:t>关联。学</a:t>
            </a:r>
            <a:r>
              <a:rPr lang="zh-CN" altLang="en-US" sz="2200" dirty="0">
                <a:solidFill>
                  <a:schemeClr val="tx2"/>
                </a:solidFill>
                <a:latin typeface="Times New Roman" panose="02020603050405020304" pitchFamily="18" charset="0"/>
                <a:cs typeface="Times New Roman" panose="02020603050405020304" pitchFamily="18" charset="0"/>
              </a:rPr>
              <a:t>中文加</a:t>
            </a:r>
            <a:r>
              <a:rPr lang="zh-CN" altLang="en-US" sz="2200" dirty="0" smtClean="0">
                <a:solidFill>
                  <a:schemeClr val="tx2"/>
                </a:solidFill>
                <a:latin typeface="Times New Roman" panose="02020603050405020304" pitchFamily="18" charset="0"/>
                <a:cs typeface="Times New Roman" panose="02020603050405020304" pitchFamily="18" charset="0"/>
              </a:rPr>
              <a:t>强扩</a:t>
            </a:r>
            <a:r>
              <a:rPr lang="zh-CN" altLang="en-US" sz="2200" dirty="0">
                <a:solidFill>
                  <a:schemeClr val="tx2"/>
                </a:solidFill>
                <a:latin typeface="Times New Roman" panose="02020603050405020304" pitchFamily="18" charset="0"/>
                <a:cs typeface="Times New Roman" panose="02020603050405020304" pitchFamily="18" charset="0"/>
              </a:rPr>
              <a:t>大对其它学科的理</a:t>
            </a:r>
            <a:r>
              <a:rPr lang="zh-CN" altLang="en-US" sz="2200" dirty="0" smtClean="0">
                <a:solidFill>
                  <a:schemeClr val="tx2"/>
                </a:solidFill>
                <a:latin typeface="Times New Roman" panose="02020603050405020304" pitchFamily="18" charset="0"/>
                <a:cs typeface="Times New Roman" panose="02020603050405020304" pitchFamily="18" charset="0"/>
              </a:rPr>
              <a:t>解</a:t>
            </a:r>
            <a:endParaRPr lang="zh-CN" altLang="en-US" sz="2200" dirty="0">
              <a:solidFill>
                <a:schemeClr val="tx2"/>
              </a:solidFill>
              <a:latin typeface="Times New Roman" panose="02020603050405020304" pitchFamily="18" charset="0"/>
              <a:cs typeface="Times New Roman" panose="02020603050405020304" pitchFamily="18" charset="0"/>
            </a:endParaRPr>
          </a:p>
          <a:p>
            <a:r>
              <a:rPr lang="zh-CN" altLang="en-US" sz="2200" dirty="0">
                <a:solidFill>
                  <a:schemeClr val="tx2"/>
                </a:solidFill>
                <a:latin typeface="Times New Roman" panose="02020603050405020304" pitchFamily="18" charset="0"/>
                <a:cs typeface="Times New Roman" panose="02020603050405020304" pitchFamily="18" charset="0"/>
              </a:rPr>
              <a:t>    </a:t>
            </a:r>
            <a:r>
              <a:rPr lang="en-US" sz="2200" dirty="0">
                <a:solidFill>
                  <a:schemeClr val="tx2"/>
                </a:solidFill>
                <a:latin typeface="Times New Roman" panose="02020603050405020304" pitchFamily="18" charset="0"/>
                <a:cs typeface="Times New Roman" panose="02020603050405020304" pitchFamily="18" charset="0"/>
              </a:rPr>
              <a:t>Acquiring information(</a:t>
            </a:r>
            <a:r>
              <a:rPr lang="zh-CN" altLang="en-US" sz="2200" dirty="0">
                <a:solidFill>
                  <a:schemeClr val="tx2"/>
                </a:solidFill>
                <a:latin typeface="Times New Roman" panose="02020603050405020304" pitchFamily="18" charset="0"/>
                <a:cs typeface="Times New Roman" panose="02020603050405020304" pitchFamily="18" charset="0"/>
              </a:rPr>
              <a:t>博闻广见</a:t>
            </a:r>
            <a:r>
              <a:rPr lang="en-US" altLang="zh-CN" sz="2200" dirty="0">
                <a:solidFill>
                  <a:schemeClr val="tx2"/>
                </a:solidFill>
                <a:latin typeface="Times New Roman" panose="02020603050405020304" pitchFamily="18" charset="0"/>
                <a:cs typeface="Times New Roman" panose="02020603050405020304" pitchFamily="18" charset="0"/>
              </a:rPr>
              <a:t>):</a:t>
            </a:r>
            <a:r>
              <a:rPr lang="zh-CN" altLang="en-US" sz="2200" dirty="0">
                <a:solidFill>
                  <a:schemeClr val="tx2"/>
                </a:solidFill>
                <a:latin typeface="Times New Roman" panose="02020603050405020304" pitchFamily="18" charset="0"/>
                <a:cs typeface="Times New Roman" panose="02020603050405020304" pitchFamily="18" charset="0"/>
              </a:rPr>
              <a:t>通过学中文获得新的知识和体验</a:t>
            </a:r>
            <a:r>
              <a:rPr lang="zh-CN" altLang="en-US" sz="2200" dirty="0" smtClean="0">
                <a:solidFill>
                  <a:schemeClr val="tx2"/>
                </a:solidFill>
                <a:latin typeface="Times New Roman" panose="02020603050405020304" pitchFamily="18" charset="0"/>
                <a:cs typeface="Times New Roman" panose="02020603050405020304" pitchFamily="18" charset="0"/>
              </a:rPr>
              <a:t>。</a:t>
            </a:r>
            <a:endParaRPr lang="zh-CN" altLang="en-US" sz="2200" dirty="0">
              <a:solidFill>
                <a:schemeClr val="tx2"/>
              </a:solidFill>
              <a:latin typeface="Times New Roman" panose="02020603050405020304" pitchFamily="18" charset="0"/>
              <a:cs typeface="Times New Roman" panose="02020603050405020304" pitchFamily="18" charset="0"/>
            </a:endParaRPr>
          </a:p>
          <a:p>
            <a:r>
              <a:rPr lang="en-US" sz="2200" b="1" dirty="0">
                <a:solidFill>
                  <a:schemeClr val="tx2"/>
                </a:solidFill>
                <a:latin typeface="Times New Roman" panose="02020603050405020304" pitchFamily="18" charset="0"/>
                <a:cs typeface="Times New Roman" panose="02020603050405020304" pitchFamily="18" charset="0"/>
              </a:rPr>
              <a:t>Cultures</a:t>
            </a:r>
          </a:p>
          <a:p>
            <a:r>
              <a:rPr lang="en-US" sz="2200" dirty="0">
                <a:solidFill>
                  <a:schemeClr val="tx2"/>
                </a:solidFill>
                <a:latin typeface="Times New Roman" panose="02020603050405020304" pitchFamily="18" charset="0"/>
                <a:cs typeface="Times New Roman" panose="02020603050405020304" pitchFamily="18" charset="0"/>
              </a:rPr>
              <a:t>    Products of culture(</a:t>
            </a:r>
            <a:r>
              <a:rPr lang="zh-CN" altLang="en-US" sz="2200" dirty="0">
                <a:solidFill>
                  <a:schemeClr val="tx2"/>
                </a:solidFill>
                <a:latin typeface="Times New Roman" panose="02020603050405020304" pitchFamily="18" charset="0"/>
                <a:cs typeface="Times New Roman" panose="02020603050405020304" pitchFamily="18" charset="0"/>
              </a:rPr>
              <a:t>文化产物</a:t>
            </a:r>
            <a:r>
              <a:rPr lang="en-US" altLang="zh-CN" sz="2200" dirty="0" smtClean="0">
                <a:solidFill>
                  <a:schemeClr val="tx2"/>
                </a:solidFill>
                <a:latin typeface="Times New Roman" panose="02020603050405020304" pitchFamily="18" charset="0"/>
                <a:cs typeface="Times New Roman" panose="02020603050405020304" pitchFamily="18" charset="0"/>
              </a:rPr>
              <a:t>):</a:t>
            </a:r>
            <a:r>
              <a:rPr lang="zh-CN" altLang="en-US" sz="2200" dirty="0" smtClean="0">
                <a:solidFill>
                  <a:schemeClr val="tx2"/>
                </a:solidFill>
                <a:latin typeface="Times New Roman" panose="02020603050405020304" pitchFamily="18" charset="0"/>
                <a:cs typeface="Times New Roman" panose="02020603050405020304" pitchFamily="18" charset="0"/>
              </a:rPr>
              <a:t>筷子、春</a:t>
            </a:r>
            <a:r>
              <a:rPr lang="zh-CN" altLang="en-US" sz="2200" dirty="0">
                <a:solidFill>
                  <a:schemeClr val="tx2"/>
                </a:solidFill>
                <a:latin typeface="Times New Roman" panose="02020603050405020304" pitchFamily="18" charset="0"/>
                <a:cs typeface="Times New Roman" panose="02020603050405020304" pitchFamily="18" charset="0"/>
              </a:rPr>
              <a:t>联、鞭</a:t>
            </a:r>
            <a:r>
              <a:rPr lang="zh-CN" altLang="en-US" sz="2200" dirty="0" smtClean="0">
                <a:solidFill>
                  <a:schemeClr val="tx2"/>
                </a:solidFill>
                <a:latin typeface="Times New Roman" panose="02020603050405020304" pitchFamily="18" charset="0"/>
                <a:cs typeface="Times New Roman" panose="02020603050405020304" pitchFamily="18" charset="0"/>
              </a:rPr>
              <a:t>炮；寓言、教育制度等。</a:t>
            </a:r>
            <a:endParaRPr lang="zh-CN" altLang="en-US" sz="2200" dirty="0">
              <a:solidFill>
                <a:schemeClr val="tx2"/>
              </a:solidFill>
              <a:latin typeface="Times New Roman" panose="02020603050405020304" pitchFamily="18" charset="0"/>
              <a:cs typeface="Times New Roman" panose="02020603050405020304" pitchFamily="18" charset="0"/>
            </a:endParaRPr>
          </a:p>
          <a:p>
            <a:r>
              <a:rPr lang="zh-CN" altLang="en-US" sz="2200" dirty="0">
                <a:solidFill>
                  <a:schemeClr val="tx2"/>
                </a:solidFill>
                <a:latin typeface="Times New Roman" panose="02020603050405020304" pitchFamily="18" charset="0"/>
                <a:cs typeface="Times New Roman" panose="02020603050405020304" pitchFamily="18" charset="0"/>
              </a:rPr>
              <a:t>    </a:t>
            </a:r>
            <a:r>
              <a:rPr lang="en-US" sz="2200" dirty="0">
                <a:solidFill>
                  <a:schemeClr val="tx2"/>
                </a:solidFill>
                <a:latin typeface="Times New Roman" panose="02020603050405020304" pitchFamily="18" charset="0"/>
                <a:cs typeface="Times New Roman" panose="02020603050405020304" pitchFamily="18" charset="0"/>
              </a:rPr>
              <a:t>Practices of culture(</a:t>
            </a:r>
            <a:r>
              <a:rPr lang="zh-CN" altLang="en-US" sz="2200" dirty="0">
                <a:solidFill>
                  <a:schemeClr val="tx2"/>
                </a:solidFill>
                <a:latin typeface="Times New Roman" panose="02020603050405020304" pitchFamily="18" charset="0"/>
                <a:cs typeface="Times New Roman" panose="02020603050405020304" pitchFamily="18" charset="0"/>
              </a:rPr>
              <a:t>文化习俗</a:t>
            </a:r>
            <a:r>
              <a:rPr lang="en-US" altLang="zh-CN" sz="2200" dirty="0">
                <a:solidFill>
                  <a:schemeClr val="tx2"/>
                </a:solidFill>
                <a:latin typeface="Times New Roman" panose="02020603050405020304" pitchFamily="18" charset="0"/>
                <a:cs typeface="Times New Roman" panose="02020603050405020304" pitchFamily="18" charset="0"/>
              </a:rPr>
              <a:t>):</a:t>
            </a:r>
            <a:r>
              <a:rPr lang="zh-CN" altLang="en-US" sz="2200" dirty="0">
                <a:solidFill>
                  <a:schemeClr val="tx2"/>
                </a:solidFill>
                <a:latin typeface="Times New Roman" panose="02020603050405020304" pitchFamily="18" charset="0"/>
                <a:cs typeface="Times New Roman" panose="02020603050405020304" pitchFamily="18" charset="0"/>
              </a:rPr>
              <a:t>吃汤圆，吃粽</a:t>
            </a:r>
            <a:r>
              <a:rPr lang="zh-CN" altLang="en-US" sz="2200" dirty="0" smtClean="0">
                <a:solidFill>
                  <a:schemeClr val="tx2"/>
                </a:solidFill>
                <a:latin typeface="Times New Roman" panose="02020603050405020304" pitchFamily="18" charset="0"/>
                <a:cs typeface="Times New Roman" panose="02020603050405020304" pitchFamily="18" charset="0"/>
              </a:rPr>
              <a:t>子，成人礼，婚礼等。</a:t>
            </a:r>
            <a:endParaRPr lang="zh-CN" altLang="en-US" sz="2200" dirty="0">
              <a:solidFill>
                <a:schemeClr val="tx2"/>
              </a:solidFill>
              <a:latin typeface="Times New Roman" panose="02020603050405020304" pitchFamily="18" charset="0"/>
              <a:cs typeface="Times New Roman" panose="02020603050405020304" pitchFamily="18" charset="0"/>
            </a:endParaRPr>
          </a:p>
          <a:p>
            <a:r>
              <a:rPr lang="en-US" sz="2200" b="1" dirty="0">
                <a:solidFill>
                  <a:schemeClr val="tx2"/>
                </a:solidFill>
                <a:latin typeface="Times New Roman" panose="02020603050405020304" pitchFamily="18" charset="0"/>
                <a:cs typeface="Times New Roman" panose="02020603050405020304" pitchFamily="18" charset="0"/>
              </a:rPr>
              <a:t>Comparisons</a:t>
            </a:r>
          </a:p>
          <a:p>
            <a:r>
              <a:rPr lang="en-US" sz="2200" dirty="0">
                <a:solidFill>
                  <a:schemeClr val="tx2"/>
                </a:solidFill>
                <a:latin typeface="Times New Roman" panose="02020603050405020304" pitchFamily="18" charset="0"/>
                <a:cs typeface="Times New Roman" panose="02020603050405020304" pitchFamily="18" charset="0"/>
              </a:rPr>
              <a:t>    </a:t>
            </a:r>
            <a:r>
              <a:rPr lang="en-US" sz="2200" dirty="0" smtClean="0">
                <a:solidFill>
                  <a:schemeClr val="tx2"/>
                </a:solidFill>
                <a:latin typeface="Times New Roman" panose="02020603050405020304" pitchFamily="18" charset="0"/>
                <a:cs typeface="Times New Roman" panose="02020603050405020304" pitchFamily="18" charset="0"/>
              </a:rPr>
              <a:t>Language comparison(</a:t>
            </a:r>
            <a:r>
              <a:rPr lang="zh-CN" altLang="en-US" sz="2200" dirty="0">
                <a:solidFill>
                  <a:schemeClr val="tx2"/>
                </a:solidFill>
                <a:latin typeface="Times New Roman" panose="02020603050405020304" pitchFamily="18" charset="0"/>
                <a:cs typeface="Times New Roman" panose="02020603050405020304" pitchFamily="18" charset="0"/>
              </a:rPr>
              <a:t>语言比较</a:t>
            </a:r>
            <a:r>
              <a:rPr lang="en-US" altLang="zh-CN" sz="2200" dirty="0">
                <a:solidFill>
                  <a:schemeClr val="tx2"/>
                </a:solidFill>
                <a:latin typeface="Times New Roman" panose="02020603050405020304" pitchFamily="18" charset="0"/>
                <a:cs typeface="Times New Roman" panose="02020603050405020304" pitchFamily="18" charset="0"/>
              </a:rPr>
              <a:t>):</a:t>
            </a:r>
            <a:r>
              <a:rPr lang="zh-CN" altLang="en-US" sz="2200" dirty="0">
                <a:solidFill>
                  <a:schemeClr val="tx2"/>
                </a:solidFill>
                <a:latin typeface="Times New Roman" panose="02020603050405020304" pitchFamily="18" charset="0"/>
                <a:cs typeface="Times New Roman" panose="02020603050405020304" pitchFamily="18" charset="0"/>
              </a:rPr>
              <a:t>与母语比较，进而对语言的本质有新的了解。</a:t>
            </a:r>
          </a:p>
          <a:p>
            <a:r>
              <a:rPr lang="zh-CN" altLang="en-US" sz="2200" dirty="0">
                <a:solidFill>
                  <a:schemeClr val="tx2"/>
                </a:solidFill>
                <a:latin typeface="Times New Roman" panose="02020603050405020304" pitchFamily="18" charset="0"/>
                <a:cs typeface="Times New Roman" panose="02020603050405020304" pitchFamily="18" charset="0"/>
              </a:rPr>
              <a:t>    </a:t>
            </a:r>
            <a:r>
              <a:rPr lang="en-US" sz="2200" dirty="0">
                <a:solidFill>
                  <a:schemeClr val="tx2"/>
                </a:solidFill>
                <a:latin typeface="Times New Roman" panose="02020603050405020304" pitchFamily="18" charset="0"/>
                <a:cs typeface="Times New Roman" panose="02020603050405020304" pitchFamily="18" charset="0"/>
              </a:rPr>
              <a:t>Cultural </a:t>
            </a:r>
            <a:r>
              <a:rPr lang="en-US" sz="2200" dirty="0" smtClean="0">
                <a:solidFill>
                  <a:schemeClr val="tx2"/>
                </a:solidFill>
                <a:latin typeface="Times New Roman" panose="02020603050405020304" pitchFamily="18" charset="0"/>
                <a:cs typeface="Times New Roman" panose="02020603050405020304" pitchFamily="18" charset="0"/>
              </a:rPr>
              <a:t>comparison(</a:t>
            </a:r>
            <a:r>
              <a:rPr lang="zh-CN" altLang="en-US" sz="2200" dirty="0">
                <a:solidFill>
                  <a:schemeClr val="tx2"/>
                </a:solidFill>
                <a:latin typeface="Times New Roman" panose="02020603050405020304" pitchFamily="18" charset="0"/>
                <a:cs typeface="Times New Roman" panose="02020603050405020304" pitchFamily="18" charset="0"/>
              </a:rPr>
              <a:t>文化比较</a:t>
            </a:r>
            <a:r>
              <a:rPr lang="en-US" altLang="zh-CN" sz="2200" dirty="0">
                <a:solidFill>
                  <a:schemeClr val="tx2"/>
                </a:solidFill>
                <a:latin typeface="Times New Roman" panose="02020603050405020304" pitchFamily="18" charset="0"/>
                <a:cs typeface="Times New Roman" panose="02020603050405020304" pitchFamily="18" charset="0"/>
              </a:rPr>
              <a:t>):</a:t>
            </a:r>
            <a:r>
              <a:rPr lang="zh-CN" altLang="en-US" sz="2200" dirty="0">
                <a:solidFill>
                  <a:schemeClr val="tx2"/>
                </a:solidFill>
                <a:latin typeface="Times New Roman" panose="02020603050405020304" pitchFamily="18" charset="0"/>
                <a:cs typeface="Times New Roman" panose="02020603050405020304" pitchFamily="18" charset="0"/>
              </a:rPr>
              <a:t>与自己的文化比价，进而对文化的本质有新的了解</a:t>
            </a:r>
            <a:r>
              <a:rPr lang="zh-CN" altLang="en-US" sz="2200" dirty="0" smtClean="0">
                <a:solidFill>
                  <a:schemeClr val="tx2"/>
                </a:solidFill>
                <a:latin typeface="Times New Roman" panose="02020603050405020304" pitchFamily="18" charset="0"/>
                <a:cs typeface="Times New Roman" panose="02020603050405020304" pitchFamily="18" charset="0"/>
              </a:rPr>
              <a:t>。</a:t>
            </a:r>
            <a:endParaRPr lang="zh-CN" altLang="en-US" sz="2200" dirty="0">
              <a:solidFill>
                <a:schemeClr val="tx2"/>
              </a:solidFill>
              <a:latin typeface="Times New Roman" panose="02020603050405020304" pitchFamily="18" charset="0"/>
              <a:cs typeface="Times New Roman" panose="02020603050405020304" pitchFamily="18" charset="0"/>
            </a:endParaRPr>
          </a:p>
          <a:p>
            <a:r>
              <a:rPr lang="en-US" sz="2200" b="1" dirty="0">
                <a:solidFill>
                  <a:schemeClr val="tx2"/>
                </a:solidFill>
                <a:latin typeface="Times New Roman" panose="02020603050405020304" pitchFamily="18" charset="0"/>
                <a:cs typeface="Times New Roman" panose="02020603050405020304" pitchFamily="18" charset="0"/>
              </a:rPr>
              <a:t>Communities</a:t>
            </a:r>
          </a:p>
          <a:p>
            <a:r>
              <a:rPr lang="en-US" sz="2200" dirty="0">
                <a:solidFill>
                  <a:schemeClr val="tx2"/>
                </a:solidFill>
                <a:latin typeface="Times New Roman" panose="02020603050405020304" pitchFamily="18" charset="0"/>
                <a:cs typeface="Times New Roman" panose="02020603050405020304" pitchFamily="18" charset="0"/>
              </a:rPr>
              <a:t>    School and community(</a:t>
            </a:r>
            <a:r>
              <a:rPr lang="zh-CN" altLang="en-US" sz="2200" dirty="0">
                <a:solidFill>
                  <a:schemeClr val="tx2"/>
                </a:solidFill>
                <a:latin typeface="Times New Roman" panose="02020603050405020304" pitchFamily="18" charset="0"/>
                <a:cs typeface="Times New Roman" panose="02020603050405020304" pitchFamily="18" charset="0"/>
              </a:rPr>
              <a:t>学以致用</a:t>
            </a:r>
            <a:r>
              <a:rPr lang="en-US" altLang="zh-CN" sz="2200" dirty="0">
                <a:solidFill>
                  <a:schemeClr val="tx2"/>
                </a:solidFill>
                <a:latin typeface="Times New Roman" panose="02020603050405020304" pitchFamily="18" charset="0"/>
                <a:cs typeface="Times New Roman" panose="02020603050405020304" pitchFamily="18" charset="0"/>
              </a:rPr>
              <a:t>):</a:t>
            </a:r>
            <a:r>
              <a:rPr lang="zh-CN" altLang="en-US" sz="2200" dirty="0">
                <a:solidFill>
                  <a:schemeClr val="tx2"/>
                </a:solidFill>
                <a:latin typeface="Times New Roman" panose="02020603050405020304" pitchFamily="18" charset="0"/>
                <a:cs typeface="Times New Roman" panose="02020603050405020304" pitchFamily="18" charset="0"/>
              </a:rPr>
              <a:t>学必有用于世，始名为学。能用在教室以外。</a:t>
            </a:r>
          </a:p>
          <a:p>
            <a:r>
              <a:rPr lang="zh-CN" altLang="en-US" sz="2200" dirty="0">
                <a:solidFill>
                  <a:schemeClr val="tx2"/>
                </a:solidFill>
                <a:latin typeface="Times New Roman" panose="02020603050405020304" pitchFamily="18" charset="0"/>
                <a:cs typeface="Times New Roman" panose="02020603050405020304" pitchFamily="18" charset="0"/>
              </a:rPr>
              <a:t>    </a:t>
            </a:r>
            <a:r>
              <a:rPr lang="en-US" sz="2200" dirty="0">
                <a:solidFill>
                  <a:schemeClr val="tx2"/>
                </a:solidFill>
                <a:latin typeface="Times New Roman" panose="02020603050405020304" pitchFamily="18" charset="0"/>
                <a:cs typeface="Times New Roman" panose="02020603050405020304" pitchFamily="18" charset="0"/>
              </a:rPr>
              <a:t>Lifelong learning(</a:t>
            </a:r>
            <a:r>
              <a:rPr lang="zh-CN" altLang="en-US" sz="2200" dirty="0">
                <a:solidFill>
                  <a:schemeClr val="tx2"/>
                </a:solidFill>
                <a:latin typeface="Times New Roman" panose="02020603050405020304" pitchFamily="18" charset="0"/>
                <a:cs typeface="Times New Roman" panose="02020603050405020304" pitchFamily="18" charset="0"/>
              </a:rPr>
              <a:t>学无止境</a:t>
            </a:r>
            <a:r>
              <a:rPr lang="en-US" altLang="zh-CN" sz="2200" dirty="0">
                <a:solidFill>
                  <a:schemeClr val="tx2"/>
                </a:solidFill>
                <a:latin typeface="Times New Roman" panose="02020603050405020304" pitchFamily="18" charset="0"/>
                <a:cs typeface="Times New Roman" panose="02020603050405020304" pitchFamily="18" charset="0"/>
              </a:rPr>
              <a:t>):</a:t>
            </a:r>
            <a:r>
              <a:rPr lang="zh-CN" altLang="en-US" sz="2200" dirty="0">
                <a:solidFill>
                  <a:schemeClr val="tx2"/>
                </a:solidFill>
                <a:latin typeface="Times New Roman" panose="02020603050405020304" pitchFamily="18" charset="0"/>
                <a:cs typeface="Times New Roman" panose="02020603050405020304" pitchFamily="18" charset="0"/>
              </a:rPr>
              <a:t>活到老，学到老</a:t>
            </a:r>
            <a:r>
              <a:rPr lang="zh-CN" altLang="en-US" sz="2000" dirty="0">
                <a:solidFill>
                  <a:schemeClr val="tx2"/>
                </a:solidFill>
                <a:latin typeface="Times New Roman" panose="02020603050405020304" pitchFamily="18" charset="0"/>
                <a:cs typeface="Times New Roman" panose="02020603050405020304" pitchFamily="18" charset="0"/>
              </a:rPr>
              <a:t>。</a:t>
            </a:r>
          </a:p>
        </p:txBody>
      </p:sp>
      <p:sp>
        <p:nvSpPr>
          <p:cNvPr id="4" name="Rectangle 3"/>
          <p:cNvSpPr/>
          <p:nvPr/>
        </p:nvSpPr>
        <p:spPr>
          <a:xfrm>
            <a:off x="9362942" y="3850782"/>
            <a:ext cx="2550016" cy="400110"/>
          </a:xfrm>
          <a:prstGeom prst="rect">
            <a:avLst/>
          </a:prstGeom>
        </p:spPr>
        <p:txBody>
          <a:bodyPr wrap="square">
            <a:spAutoFit/>
          </a:bodyPr>
          <a:lstStyle/>
          <a:p>
            <a:r>
              <a:rPr lang="en-US" altLang="zh-CN" sz="2000" dirty="0" smtClean="0">
                <a:solidFill>
                  <a:srgbClr val="FF0000"/>
                </a:solidFill>
                <a:latin typeface="Times New Roman" panose="02020603050405020304" pitchFamily="18" charset="0"/>
                <a:cs typeface="Times New Roman" panose="02020603050405020304" pitchFamily="18" charset="0"/>
              </a:rPr>
              <a:t>Perspectives(</a:t>
            </a:r>
            <a:r>
              <a:rPr lang="zh-CN" altLang="en-US" sz="2000" dirty="0" smtClean="0">
                <a:solidFill>
                  <a:srgbClr val="FF0000"/>
                </a:solidFill>
                <a:latin typeface="Times New Roman" panose="02020603050405020304" pitchFamily="18" charset="0"/>
                <a:cs typeface="Times New Roman" panose="02020603050405020304" pitchFamily="18" charset="0"/>
              </a:rPr>
              <a:t>文</a:t>
            </a:r>
            <a:r>
              <a:rPr lang="zh-CN" altLang="en-US" sz="2000" dirty="0">
                <a:solidFill>
                  <a:srgbClr val="FF0000"/>
                </a:solidFill>
                <a:latin typeface="Times New Roman" panose="02020603050405020304" pitchFamily="18" charset="0"/>
                <a:cs typeface="Times New Roman" panose="02020603050405020304" pitchFamily="18" charset="0"/>
              </a:rPr>
              <a:t>化认</a:t>
            </a:r>
            <a:r>
              <a:rPr lang="zh-CN" altLang="en-US" sz="2000" dirty="0" smtClean="0">
                <a:solidFill>
                  <a:srgbClr val="FF0000"/>
                </a:solidFill>
                <a:latin typeface="Times New Roman" panose="02020603050405020304" pitchFamily="18" charset="0"/>
                <a:cs typeface="Times New Roman" panose="02020603050405020304" pitchFamily="18" charset="0"/>
              </a:rPr>
              <a:t>知</a:t>
            </a:r>
            <a:r>
              <a:rPr lang="en-US" altLang="zh-CN" sz="2000" dirty="0" smtClean="0">
                <a:solidFill>
                  <a:srgbClr val="FF0000"/>
                </a:solidFill>
                <a:latin typeface="Times New Roman" panose="02020603050405020304" pitchFamily="18" charset="0"/>
                <a:cs typeface="Times New Roman" panose="02020603050405020304" pitchFamily="18" charset="0"/>
              </a:rPr>
              <a:t>)</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9123133" y="3579753"/>
            <a:ext cx="479618" cy="830997"/>
          </a:xfrm>
          <a:prstGeom prst="rect">
            <a:avLst/>
          </a:prstGeom>
        </p:spPr>
        <p:txBody>
          <a:bodyPr wrap="none">
            <a:spAutoFit/>
          </a:bodyPr>
          <a:lstStyle/>
          <a:p>
            <a:r>
              <a:rPr lang="en-US" sz="48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6168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2146" y="574986"/>
            <a:ext cx="11307651" cy="5509200"/>
          </a:xfrm>
          <a:prstGeom prst="rect">
            <a:avLst/>
          </a:prstGeom>
        </p:spPr>
        <p:txBody>
          <a:bodyPr wrap="square">
            <a:spAutoFit/>
          </a:bodyPr>
          <a:lstStyle/>
          <a:p>
            <a:r>
              <a:rPr lang="zh-CN" altLang="en-US" sz="6600" dirty="0" smtClean="0">
                <a:solidFill>
                  <a:schemeClr val="tx2"/>
                </a:solidFill>
              </a:rPr>
              <a:t>          </a:t>
            </a:r>
            <a:r>
              <a:rPr lang="zh-CN" altLang="en-US" sz="6600" b="1" dirty="0" smtClean="0">
                <a:solidFill>
                  <a:schemeClr val="tx2"/>
                </a:solidFill>
              </a:rPr>
              <a:t>三个对策</a:t>
            </a:r>
            <a:endParaRPr lang="en-US" altLang="zh-CN" sz="6600" b="1" dirty="0" smtClean="0">
              <a:solidFill>
                <a:schemeClr val="tx2"/>
              </a:solidFill>
            </a:endParaRPr>
          </a:p>
          <a:p>
            <a:endParaRPr lang="en-US" altLang="zh-CN" sz="2800" b="1" dirty="0" smtClean="0">
              <a:solidFill>
                <a:schemeClr val="tx2"/>
              </a:solidFill>
            </a:endParaRPr>
          </a:p>
          <a:p>
            <a:r>
              <a:rPr lang="zh-CN" altLang="en-US" sz="6600" dirty="0" smtClean="0">
                <a:solidFill>
                  <a:schemeClr val="tx2"/>
                </a:solidFill>
                <a:latin typeface="Times New Roman" panose="02020603050405020304" pitchFamily="18" charset="0"/>
                <a:cs typeface="Times New Roman" panose="02020603050405020304" pitchFamily="18" charset="0"/>
              </a:rPr>
              <a:t>第一，老师的装备</a:t>
            </a:r>
            <a:endParaRPr lang="en-US" altLang="zh-CN" sz="6600" dirty="0" smtClean="0">
              <a:solidFill>
                <a:schemeClr val="tx2"/>
              </a:solidFill>
              <a:latin typeface="Times New Roman" panose="02020603050405020304" pitchFamily="18" charset="0"/>
              <a:cs typeface="Times New Roman" panose="02020603050405020304" pitchFamily="18" charset="0"/>
            </a:endParaRPr>
          </a:p>
          <a:p>
            <a:r>
              <a:rPr lang="zh-CN" altLang="en-US" sz="6600" dirty="0" smtClean="0">
                <a:solidFill>
                  <a:schemeClr val="tx2"/>
                </a:solidFill>
                <a:latin typeface="Times New Roman" panose="02020603050405020304" pitchFamily="18" charset="0"/>
                <a:cs typeface="Times New Roman" panose="02020603050405020304" pitchFamily="18" charset="0"/>
              </a:rPr>
              <a:t>第二，以学生为中心的课堂</a:t>
            </a:r>
            <a:endParaRPr lang="en-US" altLang="zh-CN" sz="6600" dirty="0" smtClean="0">
              <a:solidFill>
                <a:schemeClr val="tx2"/>
              </a:solidFill>
              <a:latin typeface="Times New Roman" panose="02020603050405020304" pitchFamily="18" charset="0"/>
              <a:cs typeface="Times New Roman" panose="02020603050405020304" pitchFamily="18" charset="0"/>
            </a:endParaRPr>
          </a:p>
          <a:p>
            <a:r>
              <a:rPr lang="zh-CN" altLang="en-US" sz="6600" dirty="0" smtClean="0">
                <a:solidFill>
                  <a:schemeClr val="tx2"/>
                </a:solidFill>
                <a:latin typeface="Times New Roman" panose="02020603050405020304" pitchFamily="18" charset="0"/>
                <a:cs typeface="Times New Roman" panose="02020603050405020304" pitchFamily="18" charset="0"/>
              </a:rPr>
              <a:t>第三，偏重细节、关联和比较</a:t>
            </a:r>
            <a:endParaRPr lang="en-US" altLang="zh-CN" sz="6600" dirty="0" smtClean="0">
              <a:solidFill>
                <a:schemeClr val="tx2"/>
              </a:solidFill>
              <a:latin typeface="Times New Roman" panose="02020603050405020304" pitchFamily="18" charset="0"/>
              <a:cs typeface="Times New Roman" panose="02020603050405020304" pitchFamily="18" charset="0"/>
            </a:endParaRPr>
          </a:p>
          <a:p>
            <a:pPr marL="1143000" indent="-1143000">
              <a:buAutoNum type="arabicPeriod"/>
            </a:pPr>
            <a:endParaRPr lang="en-US" sz="6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916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95458" y="228600"/>
            <a:ext cx="10751904" cy="6030532"/>
          </a:xfrm>
        </p:spPr>
        <p:txBody>
          <a:bodyPr>
            <a:normAutofit fontScale="92500" lnSpcReduction="10000"/>
          </a:bodyPr>
          <a:lstStyle/>
          <a:p>
            <a:pPr marL="0" indent="0">
              <a:buNone/>
            </a:pPr>
            <a:r>
              <a:rPr lang="zh-CN" altLang="en-US" sz="4000" b="1" dirty="0" smtClean="0">
                <a:solidFill>
                  <a:schemeClr val="tx2"/>
                </a:solidFill>
                <a:latin typeface="Times New Roman" panose="02020603050405020304" pitchFamily="18" charset="0"/>
                <a:cs typeface="Times New Roman" panose="02020603050405020304" pitchFamily="18" charset="0"/>
              </a:rPr>
              <a:t>第一：老师的装备</a:t>
            </a:r>
            <a:endParaRPr lang="en-US" altLang="zh-CN" sz="4000" b="1" dirty="0" smtClean="0">
              <a:solidFill>
                <a:schemeClr val="tx2"/>
              </a:solidFill>
              <a:latin typeface="Times New Roman" panose="02020603050405020304" pitchFamily="18" charset="0"/>
              <a:cs typeface="Times New Roman" panose="02020603050405020304" pitchFamily="18" charset="0"/>
            </a:endParaRPr>
          </a:p>
          <a:p>
            <a:pPr marL="0" indent="0">
              <a:buNone/>
            </a:pPr>
            <a:r>
              <a:rPr lang="zh-CN" altLang="en-US" sz="4000" b="1" dirty="0">
                <a:solidFill>
                  <a:schemeClr val="tx2"/>
                </a:solidFill>
                <a:latin typeface="Times New Roman" panose="02020603050405020304" pitchFamily="18" charset="0"/>
                <a:cs typeface="Times New Roman" panose="02020603050405020304" pitchFamily="18" charset="0"/>
              </a:rPr>
              <a:t>改换思</a:t>
            </a:r>
            <a:r>
              <a:rPr lang="zh-CN" altLang="en-US" sz="4000" b="1" dirty="0" smtClean="0">
                <a:solidFill>
                  <a:schemeClr val="tx2"/>
                </a:solidFill>
                <a:latin typeface="Times New Roman" panose="02020603050405020304" pitchFamily="18" charset="0"/>
                <a:cs typeface="Times New Roman" panose="02020603050405020304" pitchFamily="18" charset="0"/>
              </a:rPr>
              <a:t>维</a:t>
            </a:r>
            <a:r>
              <a:rPr lang="zh-CN" altLang="en-US" sz="4000" dirty="0" smtClean="0">
                <a:solidFill>
                  <a:schemeClr val="tx2"/>
                </a:solidFill>
                <a:latin typeface="Times New Roman" panose="02020603050405020304" pitchFamily="18" charset="0"/>
                <a:cs typeface="Times New Roman" panose="02020603050405020304" pitchFamily="18" charset="0"/>
              </a:rPr>
              <a:t>：我</a:t>
            </a:r>
            <a:r>
              <a:rPr lang="zh-CN" altLang="en-US" sz="4000" dirty="0">
                <a:solidFill>
                  <a:schemeClr val="tx2"/>
                </a:solidFill>
                <a:latin typeface="Times New Roman" panose="02020603050405020304" pitchFamily="18" charset="0"/>
                <a:cs typeface="Times New Roman" panose="02020603050405020304" pitchFamily="18" charset="0"/>
              </a:rPr>
              <a:t>们</a:t>
            </a:r>
            <a:r>
              <a:rPr lang="zh-CN" altLang="en-US" sz="4000" dirty="0" smtClean="0">
                <a:solidFill>
                  <a:schemeClr val="tx2"/>
                </a:solidFill>
                <a:latin typeface="Times New Roman" panose="02020603050405020304" pitchFamily="18" charset="0"/>
                <a:cs typeface="Times New Roman" panose="02020603050405020304" pitchFamily="18" charset="0"/>
              </a:rPr>
              <a:t>有</a:t>
            </a:r>
            <a:r>
              <a:rPr lang="zh-CN" altLang="en-US" sz="4000" dirty="0">
                <a:solidFill>
                  <a:schemeClr val="tx2"/>
                </a:solidFill>
                <a:latin typeface="Times New Roman" panose="02020603050405020304" pitchFamily="18" charset="0"/>
                <a:cs typeface="Times New Roman" panose="02020603050405020304" pitchFamily="18" charset="0"/>
              </a:rPr>
              <a:t>爱心和热情，但没有教学经验，尤其是没有教外国人外语的经验</a:t>
            </a:r>
            <a:r>
              <a:rPr lang="zh-CN" altLang="en-US" sz="4000" dirty="0" smtClean="0">
                <a:solidFill>
                  <a:schemeClr val="tx2"/>
                </a:solidFill>
                <a:latin typeface="Times New Roman" panose="02020603050405020304" pitchFamily="18" charset="0"/>
                <a:cs typeface="Times New Roman" panose="02020603050405020304" pitchFamily="18" charset="0"/>
              </a:rPr>
              <a:t>。不过，没关系，老</a:t>
            </a:r>
            <a:r>
              <a:rPr lang="zh-CN" altLang="en-US" sz="4000" dirty="0">
                <a:solidFill>
                  <a:schemeClr val="tx2"/>
                </a:solidFill>
                <a:latin typeface="Times New Roman" panose="02020603050405020304" pitchFamily="18" charset="0"/>
                <a:cs typeface="Times New Roman" panose="02020603050405020304" pitchFamily="18" charset="0"/>
              </a:rPr>
              <a:t>师不一定要教多少，而是要充分展现人情</a:t>
            </a:r>
            <a:r>
              <a:rPr lang="zh-CN" altLang="en-US" sz="4000" dirty="0" smtClean="0">
                <a:solidFill>
                  <a:schemeClr val="tx2"/>
                </a:solidFill>
                <a:latin typeface="Times New Roman" panose="02020603050405020304" pitchFamily="18" charset="0"/>
                <a:cs typeface="Times New Roman" panose="02020603050405020304" pitchFamily="18" charset="0"/>
              </a:rPr>
              <a:t>味。</a:t>
            </a:r>
            <a:endParaRPr lang="en-US" altLang="zh-CN" sz="4000" dirty="0" smtClean="0">
              <a:solidFill>
                <a:schemeClr val="tx2"/>
              </a:solidFill>
              <a:latin typeface="Times New Roman" panose="02020603050405020304" pitchFamily="18" charset="0"/>
              <a:cs typeface="Times New Roman" panose="02020603050405020304" pitchFamily="18" charset="0"/>
            </a:endParaRPr>
          </a:p>
          <a:p>
            <a:pPr marL="0" indent="0">
              <a:buNone/>
            </a:pPr>
            <a:r>
              <a:rPr lang="zh-CN" altLang="en-US" sz="4000" b="1" dirty="0" smtClean="0">
                <a:solidFill>
                  <a:schemeClr val="tx2"/>
                </a:solidFill>
                <a:latin typeface="Times New Roman" panose="02020603050405020304" pitchFamily="18" charset="0"/>
                <a:cs typeface="Times New Roman" panose="02020603050405020304" pitchFamily="18" charset="0"/>
              </a:rPr>
              <a:t>革新</a:t>
            </a:r>
            <a:r>
              <a:rPr lang="zh-CN" altLang="en-US" sz="4000" b="1" dirty="0">
                <a:solidFill>
                  <a:schemeClr val="tx2"/>
                </a:solidFill>
                <a:latin typeface="Times New Roman" panose="02020603050405020304" pitchFamily="18" charset="0"/>
                <a:cs typeface="Times New Roman" panose="02020603050405020304" pitchFamily="18" charset="0"/>
              </a:rPr>
              <a:t>语言</a:t>
            </a:r>
            <a:r>
              <a:rPr lang="zh-CN" altLang="en-US" sz="4000" dirty="0" smtClean="0">
                <a:solidFill>
                  <a:schemeClr val="tx2"/>
                </a:solidFill>
                <a:latin typeface="Times New Roman" panose="02020603050405020304" pitchFamily="18" charset="0"/>
                <a:cs typeface="Times New Roman" panose="02020603050405020304" pitchFamily="18" charset="0"/>
              </a:rPr>
              <a:t>：把</a:t>
            </a:r>
            <a:r>
              <a:rPr lang="zh-CN" altLang="en-US" sz="4000" dirty="0">
                <a:solidFill>
                  <a:schemeClr val="tx2"/>
                </a:solidFill>
                <a:latin typeface="Times New Roman" panose="02020603050405020304" pitchFamily="18" charset="0"/>
                <a:cs typeface="Times New Roman" panose="02020603050405020304" pitchFamily="18" charset="0"/>
              </a:rPr>
              <a:t>自己要表达的意思和要说的话，让一个几岁的外国人也能听懂。</a:t>
            </a:r>
          </a:p>
          <a:p>
            <a:pPr marL="0" indent="0">
              <a:buNone/>
            </a:pPr>
            <a:r>
              <a:rPr lang="zh-CN" altLang="en-US" sz="4000" b="1" dirty="0">
                <a:solidFill>
                  <a:schemeClr val="tx2"/>
                </a:solidFill>
                <a:latin typeface="Times New Roman" panose="02020603050405020304" pitchFamily="18" charset="0"/>
                <a:cs typeface="Times New Roman" panose="02020603050405020304" pitchFamily="18" charset="0"/>
              </a:rPr>
              <a:t>掌</a:t>
            </a:r>
            <a:r>
              <a:rPr lang="zh-CN" altLang="en-US" sz="4000" b="1" dirty="0" smtClean="0">
                <a:solidFill>
                  <a:schemeClr val="tx2"/>
                </a:solidFill>
                <a:latin typeface="Times New Roman" panose="02020603050405020304" pitchFamily="18" charset="0"/>
                <a:cs typeface="Times New Roman" panose="02020603050405020304" pitchFamily="18" charset="0"/>
              </a:rPr>
              <a:t>握技术</a:t>
            </a:r>
            <a:r>
              <a:rPr lang="zh-CN" altLang="en-US" sz="4000" dirty="0">
                <a:solidFill>
                  <a:schemeClr val="tx2"/>
                </a:solidFill>
                <a:latin typeface="Times New Roman" panose="02020603050405020304" pitchFamily="18" charset="0"/>
                <a:cs typeface="Times New Roman" panose="02020603050405020304" pitchFamily="18" charset="0"/>
              </a:rPr>
              <a:t>：</a:t>
            </a:r>
            <a:r>
              <a:rPr lang="zh-CN" altLang="en-US" sz="4000" dirty="0" smtClean="0">
                <a:solidFill>
                  <a:schemeClr val="tx2"/>
                </a:solidFill>
                <a:latin typeface="Times New Roman" panose="02020603050405020304" pitchFamily="18" charset="0"/>
                <a:cs typeface="Times New Roman" panose="02020603050405020304" pitchFamily="18" charset="0"/>
              </a:rPr>
              <a:t>主</a:t>
            </a:r>
            <a:r>
              <a:rPr lang="zh-CN" altLang="en-US" sz="4000" dirty="0">
                <a:solidFill>
                  <a:schemeClr val="tx2"/>
                </a:solidFill>
                <a:latin typeface="Times New Roman" panose="02020603050405020304" pitchFamily="18" charset="0"/>
                <a:cs typeface="Times New Roman" panose="02020603050405020304" pitchFamily="18" charset="0"/>
              </a:rPr>
              <a:t>要是为了和主流学</a:t>
            </a:r>
            <a:r>
              <a:rPr lang="zh-CN" altLang="en-US" sz="4000" dirty="0" smtClean="0">
                <a:solidFill>
                  <a:schemeClr val="tx2"/>
                </a:solidFill>
                <a:latin typeface="Times New Roman" panose="02020603050405020304" pitchFamily="18" charset="0"/>
                <a:cs typeface="Times New Roman" panose="02020603050405020304" pitchFamily="18" charset="0"/>
              </a:rPr>
              <a:t>校的教育接轨，同时也是为了提高学习的兴趣和效率 。有事就找</a:t>
            </a:r>
            <a:r>
              <a:rPr lang="en-US" altLang="zh-CN" sz="4000" dirty="0" smtClean="0">
                <a:solidFill>
                  <a:schemeClr val="tx2"/>
                </a:solidFill>
                <a:latin typeface="Times New Roman" panose="02020603050405020304" pitchFamily="18" charset="0"/>
                <a:cs typeface="Times New Roman" panose="02020603050405020304" pitchFamily="18" charset="0"/>
              </a:rPr>
              <a:t>google</a:t>
            </a:r>
            <a:r>
              <a:rPr lang="zh-CN" altLang="en-US" sz="4000" dirty="0" smtClean="0">
                <a:solidFill>
                  <a:schemeClr val="tx2"/>
                </a:solidFill>
                <a:latin typeface="Times New Roman" panose="02020603050405020304" pitchFamily="18" charset="0"/>
                <a:cs typeface="Times New Roman" panose="02020603050405020304" pitchFamily="18" charset="0"/>
              </a:rPr>
              <a:t>，下载</a:t>
            </a:r>
            <a:r>
              <a:rPr lang="zh-CN" altLang="en-US" sz="4000" dirty="0">
                <a:solidFill>
                  <a:schemeClr val="tx2"/>
                </a:solidFill>
                <a:latin typeface="Times New Roman" panose="02020603050405020304" pitchFamily="18" charset="0"/>
                <a:cs typeface="Times New Roman" panose="02020603050405020304" pitchFamily="18" charset="0"/>
              </a:rPr>
              <a:t>视频</a:t>
            </a:r>
            <a:r>
              <a:rPr lang="en-US" altLang="zh-CN" sz="4000" dirty="0">
                <a:solidFill>
                  <a:schemeClr val="tx2"/>
                </a:solidFill>
                <a:latin typeface="Times New Roman" panose="02020603050405020304" pitchFamily="18" charset="0"/>
                <a:cs typeface="Times New Roman" panose="02020603050405020304" pitchFamily="18" charset="0"/>
              </a:rPr>
              <a:t>(</a:t>
            </a:r>
            <a:r>
              <a:rPr lang="en-US" altLang="zh-CN" sz="4000" dirty="0" smtClean="0">
                <a:solidFill>
                  <a:schemeClr val="tx2"/>
                </a:solidFill>
                <a:latin typeface="Times New Roman" panose="02020603050405020304" pitchFamily="18" charset="0"/>
                <a:cs typeface="Times New Roman" panose="02020603050405020304" pitchFamily="18" charset="0"/>
              </a:rPr>
              <a:t>en.savefrom.net), </a:t>
            </a:r>
            <a:r>
              <a:rPr lang="zh-CN" altLang="en-US" sz="4000" dirty="0">
                <a:solidFill>
                  <a:schemeClr val="tx2"/>
                </a:solidFill>
                <a:latin typeface="Times New Roman" panose="02020603050405020304" pitchFamily="18" charset="0"/>
                <a:cs typeface="Times New Roman" panose="02020603050405020304" pitchFamily="18" charset="0"/>
              </a:rPr>
              <a:t>普</a:t>
            </a:r>
            <a:r>
              <a:rPr lang="zh-CN" altLang="en-US" sz="4000" dirty="0" smtClean="0">
                <a:solidFill>
                  <a:schemeClr val="tx2"/>
                </a:solidFill>
                <a:latin typeface="Times New Roman" panose="02020603050405020304" pitchFamily="18" charset="0"/>
                <a:cs typeface="Times New Roman" panose="02020603050405020304" pitchFamily="18" charset="0"/>
              </a:rPr>
              <a:t>学网汉字注音</a:t>
            </a:r>
            <a:r>
              <a:rPr lang="en-US" altLang="zh-CN" sz="4000" dirty="0" smtClean="0">
                <a:solidFill>
                  <a:schemeClr val="tx2"/>
                </a:solidFill>
                <a:latin typeface="Times New Roman" panose="02020603050405020304" pitchFamily="18" charset="0"/>
                <a:cs typeface="Times New Roman" panose="02020603050405020304" pitchFamily="18" charset="0"/>
              </a:rPr>
              <a:t> </a:t>
            </a:r>
            <a:r>
              <a:rPr lang="en-US" altLang="zh-CN" sz="4000" dirty="0">
                <a:solidFill>
                  <a:schemeClr val="tx2"/>
                </a:solidFill>
                <a:latin typeface="Times New Roman" panose="02020603050405020304" pitchFamily="18" charset="0"/>
                <a:cs typeface="Times New Roman" panose="02020603050405020304" pitchFamily="18" charset="0"/>
              </a:rPr>
              <a:t>PPT</a:t>
            </a:r>
            <a:r>
              <a:rPr lang="zh-CN" altLang="en-US" sz="4000" dirty="0" smtClean="0">
                <a:solidFill>
                  <a:schemeClr val="tx2"/>
                </a:solidFill>
                <a:latin typeface="Times New Roman" panose="02020603050405020304" pitchFamily="18" charset="0"/>
                <a:cs typeface="Times New Roman" panose="02020603050405020304" pitchFamily="18" charset="0"/>
              </a:rPr>
              <a:t>、</a:t>
            </a:r>
            <a:r>
              <a:rPr lang="en-US" altLang="zh-CN" sz="4000" dirty="0" smtClean="0">
                <a:solidFill>
                  <a:schemeClr val="tx2"/>
                </a:solidFill>
                <a:latin typeface="Times New Roman" panose="02020603050405020304" pitchFamily="18" charset="0"/>
                <a:cs typeface="Times New Roman" panose="02020603050405020304" pitchFamily="18" charset="0"/>
              </a:rPr>
              <a:t>bingo</a:t>
            </a:r>
            <a:r>
              <a:rPr lang="zh-CN" altLang="en-US" sz="4000" dirty="0">
                <a:solidFill>
                  <a:schemeClr val="tx2"/>
                </a:solidFill>
                <a:latin typeface="Times New Roman" panose="02020603050405020304" pitchFamily="18" charset="0"/>
                <a:cs typeface="Times New Roman" panose="02020603050405020304" pitchFamily="18" charset="0"/>
              </a:rPr>
              <a:t>、</a:t>
            </a:r>
            <a:r>
              <a:rPr lang="en-US" altLang="zh-CN" sz="4000" dirty="0" err="1" smtClean="0">
                <a:solidFill>
                  <a:schemeClr val="tx2"/>
                </a:solidFill>
                <a:latin typeface="Times New Roman" panose="02020603050405020304" pitchFamily="18" charset="0"/>
                <a:cs typeface="Times New Roman" panose="02020603050405020304" pitchFamily="18" charset="0"/>
              </a:rPr>
              <a:t>quizlet</a:t>
            </a:r>
            <a:r>
              <a:rPr lang="zh-CN" altLang="en-US" sz="4000" dirty="0">
                <a:solidFill>
                  <a:schemeClr val="tx2"/>
                </a:solidFill>
                <a:latin typeface="Times New Roman" panose="02020603050405020304" pitchFamily="18" charset="0"/>
                <a:cs typeface="Times New Roman" panose="02020603050405020304" pitchFamily="18" charset="0"/>
              </a:rPr>
              <a:t>、</a:t>
            </a:r>
            <a:r>
              <a:rPr lang="en-US" altLang="zh-CN" sz="4000" dirty="0" smtClean="0">
                <a:solidFill>
                  <a:schemeClr val="tx2"/>
                </a:solidFill>
                <a:latin typeface="Times New Roman" panose="02020603050405020304" pitchFamily="18" charset="0"/>
                <a:cs typeface="Times New Roman" panose="02020603050405020304" pitchFamily="18" charset="0"/>
              </a:rPr>
              <a:t>movie maker</a:t>
            </a:r>
            <a:r>
              <a:rPr lang="zh-CN" altLang="en-US" sz="4000" dirty="0" smtClean="0">
                <a:solidFill>
                  <a:schemeClr val="tx2"/>
                </a:solidFill>
                <a:latin typeface="Times New Roman" panose="02020603050405020304" pitchFamily="18" charset="0"/>
                <a:cs typeface="Times New Roman" panose="02020603050405020304" pitchFamily="18" charset="0"/>
              </a:rPr>
              <a:t>、</a:t>
            </a:r>
            <a:r>
              <a:rPr lang="en-US" altLang="zh-CN" sz="4000" dirty="0">
                <a:solidFill>
                  <a:schemeClr val="tx2"/>
                </a:solidFill>
                <a:latin typeface="Times New Roman" panose="02020603050405020304" pitchFamily="18" charset="0"/>
                <a:cs typeface="Times New Roman" panose="02020603050405020304" pitchFamily="18" charset="0"/>
              </a:rPr>
              <a:t> Google </a:t>
            </a:r>
            <a:r>
              <a:rPr lang="en-US" altLang="zh-CN" sz="4000" dirty="0" smtClean="0">
                <a:solidFill>
                  <a:schemeClr val="tx2"/>
                </a:solidFill>
                <a:latin typeface="Times New Roman" panose="02020603050405020304" pitchFamily="18" charset="0"/>
                <a:cs typeface="Times New Roman" panose="02020603050405020304" pitchFamily="18" charset="0"/>
              </a:rPr>
              <a:t>drive</a:t>
            </a:r>
            <a:r>
              <a:rPr lang="zh-CN" altLang="en-US" sz="4000" dirty="0" smtClean="0">
                <a:solidFill>
                  <a:schemeClr val="tx2"/>
                </a:solidFill>
                <a:latin typeface="Times New Roman" panose="02020603050405020304" pitchFamily="18" charset="0"/>
                <a:cs typeface="Times New Roman" panose="02020603050405020304" pitchFamily="18" charset="0"/>
              </a:rPr>
              <a:t>。</a:t>
            </a:r>
            <a:endParaRPr lang="en-US" altLang="zh-CN" sz="4000"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en-US" altLang="zh-CN" sz="4000" dirty="0" smtClean="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565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5915" y="218941"/>
            <a:ext cx="10431888" cy="6124754"/>
          </a:xfrm>
          <a:prstGeom prst="rect">
            <a:avLst/>
          </a:prstGeom>
        </p:spPr>
        <p:txBody>
          <a:bodyPr wrap="square">
            <a:spAutoFit/>
          </a:bodyPr>
          <a:lstStyle/>
          <a:p>
            <a:r>
              <a:rPr lang="zh-CN" altLang="en-US" sz="3200" dirty="0" smtClean="0">
                <a:solidFill>
                  <a:schemeClr val="tx2"/>
                </a:solidFill>
              </a:rPr>
              <a:t>智</a:t>
            </a:r>
            <a:r>
              <a:rPr lang="zh-CN" altLang="en-US" sz="3200" dirty="0">
                <a:solidFill>
                  <a:schemeClr val="tx2"/>
                </a:solidFill>
              </a:rPr>
              <a:t>利作家和诗人</a:t>
            </a:r>
            <a:r>
              <a:rPr lang="en-US" altLang="zh-CN" sz="3200" dirty="0">
                <a:solidFill>
                  <a:schemeClr val="tx2"/>
                </a:solidFill>
                <a:latin typeface="Times New Roman" panose="02020603050405020304" pitchFamily="18" charset="0"/>
                <a:cs typeface="Times New Roman" panose="02020603050405020304" pitchFamily="18" charset="0"/>
              </a:rPr>
              <a:t>Gabriela Mistral</a:t>
            </a:r>
            <a:r>
              <a:rPr lang="zh-CN" altLang="en-US" sz="3200" dirty="0" smtClean="0">
                <a:solidFill>
                  <a:schemeClr val="tx2"/>
                </a:solidFill>
                <a:latin typeface="Times New Roman" panose="02020603050405020304" pitchFamily="18" charset="0"/>
                <a:cs typeface="Times New Roman" panose="02020603050405020304" pitchFamily="18" charset="0"/>
              </a:rPr>
              <a:t>的</a:t>
            </a:r>
            <a:r>
              <a:rPr lang="en-US" altLang="zh-CN" sz="3200" dirty="0" smtClean="0">
                <a:solidFill>
                  <a:schemeClr val="tx2"/>
                </a:solidFill>
                <a:latin typeface="Times New Roman" panose="02020603050405020304" pitchFamily="18" charset="0"/>
                <a:cs typeface="Times New Roman" panose="02020603050405020304" pitchFamily="18" charset="0"/>
              </a:rPr>
              <a:t>The </a:t>
            </a:r>
            <a:r>
              <a:rPr lang="en-US" altLang="zh-CN" sz="3200" dirty="0">
                <a:solidFill>
                  <a:schemeClr val="tx2"/>
                </a:solidFill>
                <a:latin typeface="Times New Roman" panose="02020603050405020304" pitchFamily="18" charset="0"/>
                <a:cs typeface="Times New Roman" panose="02020603050405020304" pitchFamily="18" charset="0"/>
              </a:rPr>
              <a:t>Teacher's </a:t>
            </a:r>
            <a:r>
              <a:rPr lang="en-US" altLang="zh-CN" sz="3200" dirty="0" smtClean="0">
                <a:solidFill>
                  <a:schemeClr val="tx2"/>
                </a:solidFill>
                <a:latin typeface="Times New Roman" panose="02020603050405020304" pitchFamily="18" charset="0"/>
                <a:cs typeface="Times New Roman" panose="02020603050405020304" pitchFamily="18" charset="0"/>
              </a:rPr>
              <a:t>Prayer</a:t>
            </a:r>
            <a:endParaRPr lang="zh-CN" altLang="en-US" sz="3200" dirty="0">
              <a:solidFill>
                <a:schemeClr val="tx2"/>
              </a:solidFill>
              <a:latin typeface="Times New Roman" panose="02020603050405020304" pitchFamily="18" charset="0"/>
              <a:cs typeface="Times New Roman" panose="02020603050405020304" pitchFamily="18" charset="0"/>
            </a:endParaRPr>
          </a:p>
          <a:p>
            <a:endParaRPr lang="zh-CN" altLang="en-US" sz="2400" dirty="0">
              <a:solidFill>
                <a:schemeClr val="tx2"/>
              </a:solidFill>
            </a:endParaRPr>
          </a:p>
          <a:p>
            <a:r>
              <a:rPr lang="zh-CN" altLang="en-US" sz="2800" dirty="0">
                <a:solidFill>
                  <a:schemeClr val="tx2"/>
                </a:solidFill>
              </a:rPr>
              <a:t>诲人不倦的主啊，请原谅我好为人师，原谅我僭用教师的称号，因为这是只有你才配得在人间使用的称号。</a:t>
            </a:r>
          </a:p>
          <a:p>
            <a:r>
              <a:rPr lang="zh-CN" altLang="en-US" sz="2800" dirty="0" smtClean="0">
                <a:solidFill>
                  <a:schemeClr val="tx2"/>
                </a:solidFill>
              </a:rPr>
              <a:t>请</a:t>
            </a:r>
            <a:r>
              <a:rPr lang="zh-CN" altLang="en-US" sz="2800" dirty="0">
                <a:solidFill>
                  <a:schemeClr val="tx2"/>
                </a:solidFill>
              </a:rPr>
              <a:t>赐给我尽心尽意的爱，让我把它全部倾注在我的学校，让我的热情经久不衰。受到伤害时，不要让我产生卑劣不满的情结。</a:t>
            </a:r>
          </a:p>
          <a:p>
            <a:r>
              <a:rPr lang="zh-CN" altLang="en-US" sz="2800" dirty="0" smtClean="0">
                <a:solidFill>
                  <a:schemeClr val="tx2"/>
                </a:solidFill>
              </a:rPr>
              <a:t>别</a:t>
            </a:r>
            <a:r>
              <a:rPr lang="zh-CN" altLang="en-US" sz="2800" dirty="0">
                <a:solidFill>
                  <a:schemeClr val="tx2"/>
                </a:solidFill>
              </a:rPr>
              <a:t>让我为了学生的懵懂无知或者前学后忘而伤心痛苦。让我比做母亲的更为慈爱，像生母一般呵护那些不是我亲生的小孩。</a:t>
            </a:r>
          </a:p>
          <a:p>
            <a:r>
              <a:rPr lang="zh-CN" altLang="en-US" sz="2800" dirty="0" smtClean="0">
                <a:solidFill>
                  <a:schemeClr val="tx2"/>
                </a:solidFill>
              </a:rPr>
              <a:t>我</a:t>
            </a:r>
            <a:r>
              <a:rPr lang="zh-CN" altLang="en-US" sz="2800" dirty="0">
                <a:solidFill>
                  <a:schemeClr val="tx2"/>
                </a:solidFill>
              </a:rPr>
              <a:t>的教诲越是纯洁，我的真理越是炽烈，世俗的人越是不屑一顾。给我质朴，给我深度，让我每天教学时避免平淡陈腐。</a:t>
            </a:r>
          </a:p>
          <a:p>
            <a:r>
              <a:rPr lang="zh-CN" altLang="en-US" sz="2800" dirty="0" smtClean="0">
                <a:solidFill>
                  <a:schemeClr val="tx2"/>
                </a:solidFill>
              </a:rPr>
              <a:t>让</a:t>
            </a:r>
            <a:r>
              <a:rPr lang="zh-CN" altLang="en-US" sz="2800" dirty="0">
                <a:solidFill>
                  <a:schemeClr val="tx2"/>
                </a:solidFill>
              </a:rPr>
              <a:t>我每天精神抖擞进学校，把心灵的创伤忘掉，让异象的火焰燃烧在胸膛。让我在工作时抛开个人属世的牵挂和庸俗的苦恼。让我用坚强的信心、善良的愿望和热情的光芒，撑起教室的碧天，使它成为铸造灵魂的殿堂。</a:t>
            </a:r>
            <a:endParaRPr lang="en-US" sz="28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128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2428" y="450761"/>
            <a:ext cx="11307651" cy="6555641"/>
          </a:xfrm>
          <a:prstGeom prst="rect">
            <a:avLst/>
          </a:prstGeom>
        </p:spPr>
        <p:txBody>
          <a:bodyPr wrap="square">
            <a:spAutoFit/>
          </a:bodyPr>
          <a:lstStyle/>
          <a:p>
            <a:r>
              <a:rPr lang="zh-CN" altLang="en-US" sz="4000" dirty="0" smtClean="0">
                <a:solidFill>
                  <a:schemeClr val="tx2"/>
                </a:solidFill>
              </a:rPr>
              <a:t>第二：以</a:t>
            </a:r>
            <a:r>
              <a:rPr lang="zh-CN" altLang="en-US" sz="4000" dirty="0" smtClean="0">
                <a:solidFill>
                  <a:schemeClr val="tx2"/>
                </a:solidFill>
                <a:latin typeface="Times New Roman" panose="02020603050405020304" pitchFamily="18" charset="0"/>
                <a:cs typeface="Times New Roman" panose="02020603050405020304" pitchFamily="18" charset="0"/>
              </a:rPr>
              <a:t>学</a:t>
            </a:r>
            <a:r>
              <a:rPr lang="zh-CN" altLang="en-US" sz="4000" dirty="0">
                <a:solidFill>
                  <a:schemeClr val="tx2"/>
                </a:solidFill>
                <a:latin typeface="Times New Roman" panose="02020603050405020304" pitchFamily="18" charset="0"/>
                <a:cs typeface="Times New Roman" panose="02020603050405020304" pitchFamily="18" charset="0"/>
              </a:rPr>
              <a:t>生为中心</a:t>
            </a:r>
            <a:r>
              <a:rPr lang="en-US" altLang="zh-CN" sz="4000" dirty="0">
                <a:solidFill>
                  <a:schemeClr val="tx2"/>
                </a:solidFill>
                <a:latin typeface="Times New Roman" panose="02020603050405020304" pitchFamily="18" charset="0"/>
                <a:cs typeface="Times New Roman" panose="02020603050405020304" pitchFamily="18" charset="0"/>
              </a:rPr>
              <a:t>(</a:t>
            </a:r>
            <a:r>
              <a:rPr lang="en-US" altLang="zh-CN" sz="4000" dirty="0" smtClean="0">
                <a:solidFill>
                  <a:schemeClr val="tx2"/>
                </a:solidFill>
                <a:latin typeface="Times New Roman" panose="02020603050405020304" pitchFamily="18" charset="0"/>
                <a:cs typeface="Times New Roman" panose="02020603050405020304" pitchFamily="18" charset="0"/>
              </a:rPr>
              <a:t>student-centered)</a:t>
            </a:r>
            <a:r>
              <a:rPr lang="zh-CN" altLang="en-US" sz="4000" dirty="0" smtClean="0">
                <a:solidFill>
                  <a:schemeClr val="tx2"/>
                </a:solidFill>
                <a:latin typeface="Times New Roman" panose="02020603050405020304" pitchFamily="18" charset="0"/>
                <a:cs typeface="Times New Roman" panose="02020603050405020304" pitchFamily="18" charset="0"/>
              </a:rPr>
              <a:t>的课堂</a:t>
            </a:r>
            <a:endParaRPr lang="en-US" altLang="zh-CN" sz="4000" dirty="0" smtClean="0">
              <a:solidFill>
                <a:schemeClr val="tx2"/>
              </a:solidFill>
              <a:latin typeface="Times New Roman" panose="02020603050405020304" pitchFamily="18" charset="0"/>
              <a:cs typeface="Times New Roman" panose="02020603050405020304" pitchFamily="18" charset="0"/>
            </a:endParaRPr>
          </a:p>
          <a:p>
            <a:r>
              <a:rPr lang="zh-CN" altLang="en-US" sz="4000" dirty="0" smtClean="0">
                <a:solidFill>
                  <a:schemeClr val="tx2"/>
                </a:solidFill>
                <a:latin typeface="Times New Roman" panose="02020603050405020304" pitchFamily="18" charset="0"/>
                <a:cs typeface="Times New Roman" panose="02020603050405020304" pitchFamily="18" charset="0"/>
              </a:rPr>
              <a:t>老</a:t>
            </a:r>
            <a:r>
              <a:rPr lang="zh-CN" altLang="en-US" sz="4000" dirty="0">
                <a:solidFill>
                  <a:schemeClr val="tx2"/>
                </a:solidFill>
                <a:latin typeface="Times New Roman" panose="02020603050405020304" pitchFamily="18" charset="0"/>
                <a:cs typeface="Times New Roman" panose="02020603050405020304" pitchFamily="18" charset="0"/>
              </a:rPr>
              <a:t>师不是专家、权威，而是向导、导游；重点不是要教多少，而是要教他们怎样学习；不搞一刀切，全班一盘棋，而是量体裁衣，因材施教；不局限于一本教科书，一个科目，而是充分利用网络，开发资源，多方位思考</a:t>
            </a:r>
            <a:r>
              <a:rPr lang="en-US" altLang="zh-CN" sz="4000" dirty="0">
                <a:solidFill>
                  <a:schemeClr val="tx2"/>
                </a:solidFill>
                <a:latin typeface="Times New Roman" panose="02020603050405020304" pitchFamily="18" charset="0"/>
                <a:cs typeface="Times New Roman" panose="02020603050405020304" pitchFamily="18" charset="0"/>
              </a:rPr>
              <a:t>(connections)</a:t>
            </a:r>
            <a:r>
              <a:rPr lang="zh-CN" altLang="en-US" sz="4000" dirty="0" smtClean="0">
                <a:solidFill>
                  <a:schemeClr val="tx2"/>
                </a:solidFill>
                <a:latin typeface="Times New Roman" panose="02020603050405020304" pitchFamily="18" charset="0"/>
                <a:cs typeface="Times New Roman" panose="02020603050405020304" pitchFamily="18" charset="0"/>
              </a:rPr>
              <a:t>；不</a:t>
            </a:r>
            <a:r>
              <a:rPr lang="zh-CN" altLang="en-US" sz="4000" dirty="0">
                <a:solidFill>
                  <a:schemeClr val="tx2"/>
                </a:solidFill>
                <a:latin typeface="Times New Roman" panose="02020603050405020304" pitchFamily="18" charset="0"/>
                <a:cs typeface="Times New Roman" panose="02020603050405020304" pitchFamily="18" charset="0"/>
              </a:rPr>
              <a:t>追求形式上的完美</a:t>
            </a:r>
            <a:r>
              <a:rPr lang="zh-CN" altLang="en-US" sz="4000" dirty="0" smtClean="0">
                <a:solidFill>
                  <a:schemeClr val="tx2"/>
                </a:solidFill>
                <a:latin typeface="Times New Roman" panose="02020603050405020304" pitchFamily="18" charset="0"/>
                <a:cs typeface="Times New Roman" panose="02020603050405020304" pitchFamily="18" charset="0"/>
              </a:rPr>
              <a:t>，而是把</a:t>
            </a:r>
            <a:r>
              <a:rPr lang="zh-CN" altLang="en-US" sz="4000" dirty="0">
                <a:solidFill>
                  <a:schemeClr val="tx2"/>
                </a:solidFill>
                <a:latin typeface="Times New Roman" panose="02020603050405020304" pitchFamily="18" charset="0"/>
                <a:cs typeface="Times New Roman" panose="02020603050405020304" pitchFamily="18" charset="0"/>
              </a:rPr>
              <a:t>失败和错误也当成是学</a:t>
            </a:r>
            <a:r>
              <a:rPr lang="zh-CN" altLang="en-US" sz="4000" dirty="0" smtClean="0">
                <a:solidFill>
                  <a:schemeClr val="tx2"/>
                </a:solidFill>
                <a:latin typeface="Times New Roman" panose="02020603050405020304" pitchFamily="18" charset="0"/>
                <a:cs typeface="Times New Roman" panose="02020603050405020304" pitchFamily="18" charset="0"/>
              </a:rPr>
              <a:t>习；不</a:t>
            </a:r>
            <a:r>
              <a:rPr lang="zh-CN" altLang="en-US" sz="4000" dirty="0">
                <a:solidFill>
                  <a:schemeClr val="tx2"/>
                </a:solidFill>
                <a:latin typeface="Times New Roman" panose="02020603050405020304" pitchFamily="18" charset="0"/>
                <a:cs typeface="Times New Roman" panose="02020603050405020304" pitchFamily="18" charset="0"/>
              </a:rPr>
              <a:t>单单借助考试评估所学</a:t>
            </a:r>
            <a:r>
              <a:rPr lang="en-US" altLang="zh-CN" sz="4000" dirty="0">
                <a:solidFill>
                  <a:schemeClr val="tx2"/>
                </a:solidFill>
                <a:latin typeface="Times New Roman" panose="02020603050405020304" pitchFamily="18" charset="0"/>
                <a:cs typeface="Times New Roman" panose="02020603050405020304" pitchFamily="18" charset="0"/>
              </a:rPr>
              <a:t>(summative assessment)</a:t>
            </a:r>
            <a:r>
              <a:rPr lang="zh-CN" altLang="en-US" sz="4000" dirty="0">
                <a:solidFill>
                  <a:schemeClr val="tx2"/>
                </a:solidFill>
                <a:latin typeface="Times New Roman" panose="02020603050405020304" pitchFamily="18" charset="0"/>
                <a:cs typeface="Times New Roman" panose="02020603050405020304" pitchFamily="18" charset="0"/>
              </a:rPr>
              <a:t>，而是及时、随时地评估所学</a:t>
            </a:r>
            <a:r>
              <a:rPr lang="en-US" altLang="zh-CN" sz="4000" dirty="0">
                <a:solidFill>
                  <a:schemeClr val="tx2"/>
                </a:solidFill>
                <a:latin typeface="Times New Roman" panose="02020603050405020304" pitchFamily="18" charset="0"/>
                <a:cs typeface="Times New Roman" panose="02020603050405020304" pitchFamily="18" charset="0"/>
              </a:rPr>
              <a:t>(formative assessment</a:t>
            </a:r>
            <a:r>
              <a:rPr lang="en-US" altLang="zh-CN" sz="4000" dirty="0" smtClean="0">
                <a:solidFill>
                  <a:schemeClr val="tx2"/>
                </a:solidFill>
                <a:latin typeface="Times New Roman" panose="02020603050405020304" pitchFamily="18" charset="0"/>
                <a:cs typeface="Times New Roman" panose="02020603050405020304" pitchFamily="18" charset="0"/>
              </a:rPr>
              <a:t>).</a:t>
            </a:r>
            <a:endParaRPr lang="en-US" altLang="zh-CN" sz="2000" dirty="0" smtClean="0">
              <a:solidFill>
                <a:schemeClr val="tx2"/>
              </a:solidFill>
              <a:latin typeface="Times New Roman" panose="02020603050405020304" pitchFamily="18" charset="0"/>
              <a:cs typeface="Times New Roman" panose="02020603050405020304" pitchFamily="18" charset="0"/>
            </a:endParaRPr>
          </a:p>
          <a:p>
            <a:endParaRPr lang="en-US" altLang="zh-CN" sz="2000" dirty="0" smtClean="0">
              <a:solidFill>
                <a:schemeClr val="tx2"/>
              </a:solidFill>
            </a:endParaRPr>
          </a:p>
        </p:txBody>
      </p:sp>
    </p:spTree>
    <p:extLst>
      <p:ext uri="{BB962C8B-B14F-4D97-AF65-F5344CB8AC3E}">
        <p14:creationId xmlns:p14="http://schemas.microsoft.com/office/powerpoint/2010/main" val="199034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2587</Words>
  <Application>Microsoft Office PowerPoint</Application>
  <PresentationFormat>Widescreen</PresentationFormat>
  <Paragraphs>132</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SimSun</vt:lpstr>
      <vt:lpstr>Arial</vt:lpstr>
      <vt:lpstr>Calibri</vt:lpstr>
      <vt:lpstr>Segoe Print</vt:lpstr>
      <vt:lpstr>Times New Roman</vt:lpstr>
      <vt:lpstr>Nature Illustration 16x9</vt:lpstr>
      <vt:lpstr>    中文教学的课堂设计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2013-12-27T19:16:46Z</dcterms:created>
  <dcterms:modified xsi:type="dcterms:W3CDTF">2015-06-08T01:55:14Z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