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7"/>
  </p:notesMasterIdLst>
  <p:handoutMasterIdLst>
    <p:handoutMasterId r:id="rId58"/>
  </p:handoutMasterIdLst>
  <p:sldIdLst>
    <p:sldId id="257" r:id="rId3"/>
    <p:sldId id="440" r:id="rId4"/>
    <p:sldId id="435" r:id="rId5"/>
    <p:sldId id="437" r:id="rId6"/>
    <p:sldId id="412" r:id="rId7"/>
    <p:sldId id="433" r:id="rId8"/>
    <p:sldId id="469" r:id="rId9"/>
    <p:sldId id="442" r:id="rId10"/>
    <p:sldId id="444" r:id="rId11"/>
    <p:sldId id="445" r:id="rId12"/>
    <p:sldId id="438" r:id="rId13"/>
    <p:sldId id="447" r:id="rId14"/>
    <p:sldId id="446" r:id="rId15"/>
    <p:sldId id="449" r:id="rId16"/>
    <p:sldId id="451" r:id="rId17"/>
    <p:sldId id="452" r:id="rId18"/>
    <p:sldId id="450" r:id="rId19"/>
    <p:sldId id="448" r:id="rId20"/>
    <p:sldId id="453" r:id="rId21"/>
    <p:sldId id="439" r:id="rId22"/>
    <p:sldId id="454" r:id="rId23"/>
    <p:sldId id="490" r:id="rId24"/>
    <p:sldId id="456" r:id="rId25"/>
    <p:sldId id="457" r:id="rId26"/>
    <p:sldId id="459" r:id="rId27"/>
    <p:sldId id="458" r:id="rId28"/>
    <p:sldId id="460" r:id="rId29"/>
    <p:sldId id="461" r:id="rId30"/>
    <p:sldId id="462" r:id="rId31"/>
    <p:sldId id="463" r:id="rId32"/>
    <p:sldId id="465" r:id="rId33"/>
    <p:sldId id="464" r:id="rId34"/>
    <p:sldId id="466" r:id="rId35"/>
    <p:sldId id="467" r:id="rId36"/>
    <p:sldId id="468" r:id="rId37"/>
    <p:sldId id="434" r:id="rId38"/>
    <p:sldId id="420" r:id="rId39"/>
    <p:sldId id="480" r:id="rId40"/>
    <p:sldId id="470" r:id="rId41"/>
    <p:sldId id="471" r:id="rId42"/>
    <p:sldId id="414" r:id="rId43"/>
    <p:sldId id="482" r:id="rId44"/>
    <p:sldId id="483" r:id="rId45"/>
    <p:sldId id="484" r:id="rId46"/>
    <p:sldId id="485" r:id="rId47"/>
    <p:sldId id="486" r:id="rId48"/>
    <p:sldId id="487" r:id="rId49"/>
    <p:sldId id="473" r:id="rId50"/>
    <p:sldId id="488" r:id="rId51"/>
    <p:sldId id="489" r:id="rId52"/>
    <p:sldId id="481" r:id="rId53"/>
    <p:sldId id="477" r:id="rId54"/>
    <p:sldId id="478" r:id="rId55"/>
    <p:sldId id="47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9857" autoAdjust="0"/>
  </p:normalViewPr>
  <p:slideViewPr>
    <p:cSldViewPr snapToGrid="0">
      <p:cViewPr varScale="1">
        <p:scale>
          <a:sx n="74" d="100"/>
          <a:sy n="74" d="100"/>
        </p:scale>
        <p:origin x="6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10/10/2015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10/10/2015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10/10/2015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34095"/>
            <a:ext cx="9486900" cy="1725770"/>
          </a:xfrm>
        </p:spPr>
        <p:txBody>
          <a:bodyPr>
            <a:normAutofit/>
          </a:bodyPr>
          <a:lstStyle/>
          <a:p>
            <a:r>
              <a:rPr lang="zh-CN" altLang="en-US" sz="4800" dirty="0" smtClean="0">
                <a:solidFill>
                  <a:schemeClr val="tx2"/>
                </a:solidFill>
              </a:rPr>
              <a:t>       </a:t>
            </a:r>
            <a:r>
              <a:rPr lang="zh-CN" altLang="en-US" b="1" dirty="0" smtClean="0">
                <a:solidFill>
                  <a:schemeClr val="tx2"/>
                </a:solidFill>
              </a:rPr>
              <a:t>整</a:t>
            </a:r>
            <a:r>
              <a:rPr lang="zh-CN" altLang="en-US" b="1" dirty="0">
                <a:solidFill>
                  <a:schemeClr val="tx2"/>
                </a:solidFill>
              </a:rPr>
              <a:t>全教育中文概要</a:t>
            </a:r>
            <a:r>
              <a:rPr lang="en-US" altLang="zh-CN" b="1" dirty="0" smtClean="0">
                <a:solidFill>
                  <a:schemeClr val="tx2"/>
                </a:solidFill>
              </a:rPr>
              <a:t/>
            </a:r>
            <a:br>
              <a:rPr lang="en-US" altLang="zh-CN" b="1" dirty="0" smtClean="0">
                <a:solidFill>
                  <a:schemeClr val="tx2"/>
                </a:solidFill>
              </a:rPr>
            </a:br>
            <a:r>
              <a:rPr lang="en-US" altLang="zh-CN" sz="5300" b="1" dirty="0" smtClean="0">
                <a:solidFill>
                  <a:schemeClr val="tx2"/>
                </a:solidFill>
              </a:rPr>
              <a:t>           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4060" y="2318197"/>
            <a:ext cx="7859551" cy="419690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		  </a:t>
            </a:r>
          </a:p>
          <a:p>
            <a:r>
              <a:rPr lang="en-US" altLang="zh-CN" sz="800" dirty="0"/>
              <a:t> </a:t>
            </a:r>
            <a:r>
              <a:rPr lang="en-US" altLang="zh-CN" sz="800" dirty="0" smtClean="0"/>
              <a:t>   	                                             </a:t>
            </a:r>
            <a:r>
              <a:rPr lang="en-US" altLang="zh-CN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</a:t>
            </a:r>
            <a:endParaRPr lang="en-US" altLang="zh-CN" sz="3600" dirty="0" smtClean="0"/>
          </a:p>
          <a:p>
            <a:r>
              <a:rPr lang="en-US" altLang="zh-CN" sz="2800" b="1" dirty="0">
                <a:solidFill>
                  <a:schemeClr val="tx2"/>
                </a:solidFill>
              </a:rPr>
              <a:t>	</a:t>
            </a:r>
            <a:r>
              <a:rPr lang="en-US" altLang="zh-CN" sz="2800" b="1" dirty="0" smtClean="0">
                <a:solidFill>
                  <a:schemeClr val="tx2"/>
                </a:solidFill>
              </a:rPr>
              <a:t>		</a:t>
            </a:r>
            <a:r>
              <a:rPr lang="zh-CN" altLang="en-US" sz="4000" b="1" dirty="0" smtClean="0">
                <a:solidFill>
                  <a:schemeClr val="tx2"/>
                </a:solidFill>
              </a:rPr>
              <a:t>姒玉明</a:t>
            </a:r>
            <a:endParaRPr lang="en-US" altLang="zh-CN" sz="40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wechat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holisticeducation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www.holisticedu.us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7" y="1094704"/>
            <a:ext cx="1071522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communication</a:t>
            </a:r>
          </a:p>
          <a:p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曹</a:t>
            </a:r>
            <a:r>
              <a:rPr lang="zh-CN" alt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冲称</a:t>
            </a:r>
            <a:r>
              <a:rPr lang="zh-CN" alt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象，小马过河，有</a:t>
            </a:r>
            <a:r>
              <a:rPr lang="en-US" altLang="zh-CN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communion</a:t>
            </a:r>
          </a:p>
          <a:p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三只小猪，凿壁偷光，没有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communion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551" y="1468192"/>
            <a:ext cx="104190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尤其是到了高年级以后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说白了，想不到一块儿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就是世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界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观和价值观问题</a:t>
            </a:r>
            <a:endParaRPr lang="en-US" altLang="zh-CN" sz="6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732" y="1094704"/>
            <a:ext cx="1115310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communication 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对策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第一，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修改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三只小猪，盲人摸象等</a:t>
            </a:r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二，选双方都认可、接受的故事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8" y="373487"/>
            <a:ext cx="1071522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connection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要求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学语言要获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得新的知识和体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验，还要加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强扩大对</a:t>
            </a:r>
            <a:r>
              <a:rPr lang="zh-CN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其它</a:t>
            </a:r>
            <a:r>
              <a:rPr lang="zh-C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学科的</a:t>
            </a:r>
            <a:r>
              <a:rPr lang="zh-CN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理解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整本书就一个故事，很难达到这个目的。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522" y="309093"/>
            <a:ext cx="1071522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对策</a:t>
            </a:r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电影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功夫熊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猫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  <a:p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study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：法国安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东尼的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小王子和狐狸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，美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国欧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亨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利的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最后一片藤叶 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英国丘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吉尔的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我的早年生活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  <a:p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Science:《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心脏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》,《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激光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》,《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仿生学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endParaRPr lang="en-US" altLang="zh-CN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课程设计</a:t>
            </a:r>
            <a:r>
              <a:rPr lang="zh-CN" altLang="en-US" sz="3200" dirty="0" smtClean="0">
                <a:solidFill>
                  <a:srgbClr val="00B050"/>
                </a:solidFill>
              </a:rPr>
              <a:t>：学制要缩短，</a:t>
            </a:r>
            <a:r>
              <a:rPr lang="en-US" altLang="zh-C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针</a:t>
            </a:r>
            <a:r>
              <a:rPr lang="zh-CN" altLang="en-US" sz="3200" b="1" dirty="0">
                <a:solidFill>
                  <a:schemeClr val="tx2"/>
                </a:solidFill>
              </a:rPr>
              <a:t>对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4" name="Left Brace 3"/>
          <p:cNvSpPr/>
          <p:nvPr/>
        </p:nvSpPr>
        <p:spPr>
          <a:xfrm>
            <a:off x="969663" y="2495797"/>
            <a:ext cx="548640" cy="1828800"/>
          </a:xfrm>
          <a:prstGeom prst="leftBrace">
            <a:avLst/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5715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7" y="708337"/>
            <a:ext cx="1071522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tx2"/>
                </a:solidFill>
              </a:rPr>
              <a:t>       </a:t>
            </a:r>
            <a:r>
              <a:rPr lang="zh-CN" altLang="en-US" sz="6600" dirty="0" smtClean="0">
                <a:solidFill>
                  <a:schemeClr val="tx2"/>
                </a:solidFill>
              </a:rPr>
              <a:t>课程设计的问题</a:t>
            </a:r>
            <a:endParaRPr lang="en-US" altLang="zh-CN" sz="6600" dirty="0" smtClean="0">
              <a:solidFill>
                <a:schemeClr val="tx2"/>
              </a:solidFill>
            </a:endParaRPr>
          </a:p>
          <a:p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学制太长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的不是很明确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条理性、系统性也不强</a:t>
            </a:r>
            <a:endParaRPr lang="en-US" sz="6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（打开书本，看到的都是汉字，看不见其中的关系）</a:t>
            </a:r>
            <a:endParaRPr lang="en-US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471" y="271923"/>
            <a:ext cx="11226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4000" b="1" dirty="0">
                <a:solidFill>
                  <a:schemeClr val="tx2"/>
                </a:solidFill>
              </a:rPr>
              <a:t>程的设</a:t>
            </a:r>
            <a:r>
              <a:rPr lang="zh-CN" altLang="en-US" sz="40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4000" dirty="0" smtClean="0">
                <a:solidFill>
                  <a:schemeClr val="tx2"/>
                </a:solidFill>
              </a:rPr>
              <a:t>  </a:t>
            </a:r>
            <a:r>
              <a:rPr lang="zh-CN" altLang="en-US" sz="4400" b="1" dirty="0" smtClean="0">
                <a:solidFill>
                  <a:schemeClr val="tx2"/>
                </a:solidFill>
              </a:rPr>
              <a:t>学制要缩短</a:t>
            </a:r>
            <a:r>
              <a:rPr lang="zh-CN" altLang="en-US" sz="4400" b="1" dirty="0">
                <a:solidFill>
                  <a:schemeClr val="tx2"/>
                </a:solidFill>
              </a:rPr>
              <a:t> </a:t>
            </a:r>
            <a:r>
              <a:rPr lang="zh-CN" altLang="en-US" sz="4400" b="1" dirty="0" smtClean="0">
                <a:solidFill>
                  <a:schemeClr val="tx2"/>
                </a:solidFill>
              </a:rPr>
              <a:t>  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  考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r>
              <a:rPr lang="en-US" altLang="zh-CN" sz="2400" dirty="0" smtClean="0">
                <a:solidFill>
                  <a:schemeClr val="tx2"/>
                </a:solidFill>
              </a:rPr>
              <a:t>	</a:t>
            </a:r>
            <a:endParaRPr lang="en-US" altLang="zh-C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" y="1177887"/>
            <a:ext cx="19431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63" y="1177887"/>
            <a:ext cx="19431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1" y="1177887"/>
            <a:ext cx="19431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9" y="1177887"/>
            <a:ext cx="1943100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97" y="1177887"/>
            <a:ext cx="194310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" y="3857228"/>
            <a:ext cx="1943100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63" y="3857228"/>
            <a:ext cx="1943100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1" y="3857228"/>
            <a:ext cx="1943100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9" y="3895863"/>
            <a:ext cx="1943100" cy="2514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97" y="3857228"/>
            <a:ext cx="19431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8" y="373487"/>
            <a:ext cx="107152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课程设计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目的明确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Holistic Education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理念，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主题明确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一个单元，一个主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题，内容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关，词汇重现</a:t>
            </a:r>
            <a:endParaRPr lang="en-US" altLang="zh-C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中心思想突出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3-6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册，用一句“</a:t>
            </a:r>
            <a:r>
              <a:rPr lang="zh-C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金句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”高度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概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括。比如第六册第三课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琴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做人第一，其次才是做艺术家，再其次做音乐家，最后才是做钢琴家。</a:t>
            </a:r>
            <a:endParaRPr lang="en-US" altLang="zh-CN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条理清楚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：笔画和字、字和课文、课文和阅读材料的联系</a:t>
            </a:r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针</a:t>
            </a:r>
            <a:r>
              <a:rPr lang="zh-CN" altLang="en-US" sz="3200" b="1" dirty="0">
                <a:solidFill>
                  <a:srgbClr val="00B050"/>
                </a:solidFill>
              </a:rPr>
              <a:t>对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</a:t>
            </a:r>
            <a:r>
              <a:rPr lang="zh-CN" altLang="en-US" sz="3200" dirty="0" smtClean="0">
                <a:solidFill>
                  <a:srgbClr val="00B050"/>
                </a:solidFill>
              </a:rPr>
              <a:t>针</a:t>
            </a:r>
            <a:r>
              <a:rPr lang="zh-CN" altLang="en-US" sz="3200" dirty="0">
                <a:solidFill>
                  <a:srgbClr val="00B050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69662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3341" y="631065"/>
            <a:ext cx="1134628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zh-CN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编书的目的</a:t>
            </a:r>
            <a:endParaRPr lang="en-US" altLang="zh-CN" sz="6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不是在市场增加一套中文书，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带给用户又一个选择的难题，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而是想改善中文教学的现状。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要怎样进行呢？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915" y="463639"/>
            <a:ext cx="1027734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前面讲的</a:t>
            </a:r>
            <a:r>
              <a:rPr lang="en-US" altLang="zh-CN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其实也是针对性的问题。为了检验针对性这个问题，</a:t>
            </a:r>
            <a:r>
              <a:rPr lang="zh-CN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所有的课文都经过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们审查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，他们不喜欢或不能理解的就不用。</a:t>
            </a:r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爱屋及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乌的反义词是什么？</a:t>
            </a:r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</a:t>
            </a:r>
            <a:r>
              <a:rPr lang="zh-CN" altLang="en-US" sz="3200" dirty="0" smtClean="0">
                <a:solidFill>
                  <a:srgbClr val="00B050"/>
                </a:solidFill>
              </a:rPr>
              <a:t>真</a:t>
            </a:r>
            <a:r>
              <a:rPr lang="zh-CN" altLang="en-US" sz="3200" dirty="0">
                <a:solidFill>
                  <a:srgbClr val="00B050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95420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6975" y="373487"/>
            <a:ext cx="1054779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居里夫人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那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篇课文的一些内容不属实，错误之一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是，把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Madame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Curie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写成了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</a:t>
            </a:r>
            <a:r>
              <a:rPr lang="en-US" altLang="zh-CN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邮差太太之意</a:t>
            </a:r>
            <a:r>
              <a:rPr lang="en-US" altLang="zh-CN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锯是怎样发明的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与考古发现不符合</a:t>
            </a:r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大禹治水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大禹叫姒文命</a:t>
            </a:r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183" y="694481"/>
            <a:ext cx="1130846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 smtClean="0"/>
              <a:t>               </a:t>
            </a:r>
            <a:r>
              <a:rPr lang="zh-CN" altLang="en-US" sz="4400" b="1" dirty="0" smtClean="0">
                <a:solidFill>
                  <a:schemeClr val="tx2"/>
                </a:solidFill>
              </a:rPr>
              <a:t>千</a:t>
            </a:r>
            <a:r>
              <a:rPr lang="zh-CN" altLang="en-US" sz="4400" b="1" dirty="0">
                <a:solidFill>
                  <a:schemeClr val="tx2"/>
                </a:solidFill>
              </a:rPr>
              <a:t>教万教教人求真</a:t>
            </a:r>
            <a:endParaRPr lang="en-US" sz="4400" b="1" dirty="0">
              <a:solidFill>
                <a:schemeClr val="tx2"/>
              </a:solidFill>
            </a:endParaRPr>
          </a:p>
          <a:p>
            <a:endParaRPr lang="en-US" altLang="zh-C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实的故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事：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第三册第六课“铁戒指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拿大魁北克大桥两次倒塌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实的人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物：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第六册第五“面对不公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人民权活动家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 Parks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真实的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</a:t>
            </a:r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：第五册第五课“给孩子的一封信”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作者推心置腹，与其促膝谈心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</a:t>
            </a:r>
            <a:r>
              <a:rPr lang="zh-CN" altLang="en-US" sz="3200" dirty="0" smtClean="0">
                <a:solidFill>
                  <a:srgbClr val="00B050"/>
                </a:solidFill>
              </a:rPr>
              <a:t>朗</a:t>
            </a:r>
            <a:r>
              <a:rPr lang="zh-CN" altLang="en-US" sz="3200" dirty="0">
                <a:solidFill>
                  <a:srgbClr val="00B050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95420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821" y="309092"/>
            <a:ext cx="1111446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一个人学东西大致有三种理由：不得不为之，有用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，感兴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趣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。学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中文的理由。压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Sat</a:t>
            </a:r>
            <a:r>
              <a:rPr lang="en-US" altLang="zh-C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Act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考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处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中文？兴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趣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这是我们有所作为之处。</a:t>
            </a:r>
            <a:endParaRPr lang="zh-CN" alt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多数华裔不学中文的首要原因是觉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，而非</a:t>
            </a:r>
            <a:r>
              <a:rPr lang="en-US" altLang="zh-C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。哪里</a:t>
            </a:r>
            <a:r>
              <a:rPr lang="en-US" altLang="zh-CN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？就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我的体验来说。第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一，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课文。第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二，课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堂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后讲</a:t>
            </a:r>
            <a:r>
              <a:rPr lang="en-US" altLang="zh-CN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4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5306" y="940157"/>
            <a:ext cx="1111446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 smtClean="0">
                <a:solidFill>
                  <a:schemeClr val="tx2"/>
                </a:solidFill>
              </a:rPr>
              <a:t>课</a:t>
            </a:r>
            <a:r>
              <a:rPr lang="zh-CN" altLang="en-US" sz="6600" dirty="0">
                <a:solidFill>
                  <a:schemeClr val="tx2"/>
                </a:solidFill>
              </a:rPr>
              <a:t>文的趣味性体现在三个方</a:t>
            </a:r>
            <a:r>
              <a:rPr lang="zh-CN" altLang="en-US" sz="6600" dirty="0" smtClean="0">
                <a:solidFill>
                  <a:schemeClr val="tx2"/>
                </a:solidFill>
              </a:rPr>
              <a:t>面</a:t>
            </a:r>
            <a:endParaRPr lang="en-US" altLang="zh-CN" sz="6600" dirty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en-US" altLang="zh-CN" sz="6600" b="1" dirty="0" smtClean="0">
                <a:solidFill>
                  <a:schemeClr val="tx2"/>
                </a:solidFill>
              </a:rPr>
              <a:t>		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朗</a:t>
            </a:r>
            <a:r>
              <a:rPr lang="zh-CN" altLang="en-US" sz="6600" b="1" dirty="0">
                <a:solidFill>
                  <a:schemeClr val="tx2"/>
                </a:solidFill>
              </a:rPr>
              <a:t>朗上口的文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字</a:t>
            </a:r>
            <a:endParaRPr lang="en-US" altLang="zh-CN" sz="6600" b="1" dirty="0" smtClean="0">
              <a:solidFill>
                <a:schemeClr val="tx2"/>
              </a:solidFill>
            </a:endParaRPr>
          </a:p>
          <a:p>
            <a:r>
              <a:rPr lang="en-US" altLang="zh-CN" sz="6600" b="1" dirty="0" smtClean="0">
                <a:solidFill>
                  <a:schemeClr val="tx2"/>
                </a:solidFill>
              </a:rPr>
              <a:t>		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欢</a:t>
            </a:r>
            <a:r>
              <a:rPr lang="zh-CN" altLang="en-US" sz="6600" b="1" dirty="0">
                <a:solidFill>
                  <a:schemeClr val="tx2"/>
                </a:solidFill>
              </a:rPr>
              <a:t>快的句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子</a:t>
            </a:r>
            <a:endParaRPr lang="en-US" altLang="zh-CN" sz="6600" b="1" dirty="0" smtClean="0">
              <a:solidFill>
                <a:schemeClr val="tx2"/>
              </a:solidFill>
            </a:endParaRPr>
          </a:p>
          <a:p>
            <a:r>
              <a:rPr lang="en-US" altLang="zh-CN" sz="6600" b="1" dirty="0" smtClean="0">
                <a:solidFill>
                  <a:schemeClr val="tx2"/>
                </a:solidFill>
              </a:rPr>
              <a:t>		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幽</a:t>
            </a:r>
            <a:r>
              <a:rPr lang="zh-CN" altLang="en-US" sz="6600" b="1" dirty="0">
                <a:solidFill>
                  <a:schemeClr val="tx2"/>
                </a:solidFill>
              </a:rPr>
              <a:t>默的语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言</a:t>
            </a:r>
            <a:endParaRPr lang="en-US" altLang="zh-CN" sz="6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kk_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4792" y="1205523"/>
            <a:ext cx="8205122" cy="46117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149" y="217798"/>
            <a:ext cx="7616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tx2"/>
                </a:solidFill>
              </a:rPr>
              <a:t>学前班</a:t>
            </a:r>
            <a:r>
              <a:rPr lang="en-US" altLang="zh-CN" sz="4000" dirty="0" smtClean="0">
                <a:solidFill>
                  <a:schemeClr val="tx2"/>
                </a:solidFill>
              </a:rPr>
              <a:t>			 </a:t>
            </a:r>
            <a:r>
              <a:rPr lang="zh-CN" altLang="en-US" sz="4000" dirty="0" smtClean="0">
                <a:solidFill>
                  <a:schemeClr val="tx2"/>
                </a:solidFill>
              </a:rPr>
              <a:t>朗</a:t>
            </a:r>
            <a:r>
              <a:rPr lang="zh-CN" altLang="en-US" sz="4000" dirty="0">
                <a:solidFill>
                  <a:schemeClr val="tx2"/>
                </a:solidFill>
              </a:rPr>
              <a:t>朗上口的文</a:t>
            </a:r>
            <a:r>
              <a:rPr lang="zh-CN" altLang="en-US" sz="4000" dirty="0" smtClean="0">
                <a:solidFill>
                  <a:schemeClr val="tx2"/>
                </a:solidFill>
              </a:rPr>
              <a:t>字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9854" y="1313645"/>
            <a:ext cx="392604" cy="440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播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放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视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频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2_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055" y="1094706"/>
            <a:ext cx="8332374" cy="46833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850" y="217798"/>
            <a:ext cx="9318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</a:rPr>
              <a:t>第二册 </a:t>
            </a:r>
            <a:r>
              <a:rPr lang="zh-CN" altLang="en-US" sz="4000" dirty="0" smtClean="0">
                <a:solidFill>
                  <a:schemeClr val="tx2"/>
                </a:solidFill>
              </a:rPr>
              <a:t>             欢</a:t>
            </a:r>
            <a:r>
              <a:rPr lang="zh-CN" altLang="en-US" sz="4000" dirty="0">
                <a:solidFill>
                  <a:schemeClr val="tx2"/>
                </a:solidFill>
              </a:rPr>
              <a:t>快的句</a:t>
            </a:r>
            <a:r>
              <a:rPr lang="zh-CN" altLang="en-US" sz="4000" dirty="0" smtClean="0">
                <a:solidFill>
                  <a:schemeClr val="tx2"/>
                </a:solidFill>
              </a:rPr>
              <a:t>子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975" y="1326524"/>
            <a:ext cx="40548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播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放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视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频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6213" y="412123"/>
            <a:ext cx="1175841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  第</a:t>
            </a:r>
            <a:r>
              <a:rPr lang="zh-CN" altLang="en-US" sz="4000" dirty="0">
                <a:solidFill>
                  <a:schemeClr val="bg1"/>
                </a:solidFill>
              </a:rPr>
              <a:t>六册第十课  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幸福  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William Lyon Phelps</a:t>
            </a:r>
          </a:p>
          <a:p>
            <a:r>
              <a:rPr lang="en-US" altLang="zh-C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幸福应该尽可能像廉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洁一样，其得失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不是取决于外在环境，而是取决于内在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准则。有的人拿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着幸福就像愚昧的妇人提着钱包走在拥挤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的大街上一样。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一个眼疾手快的小偷很容易让这妇人和她</a:t>
            </a:r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的钱包分家。如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果人的幸福也像这钱包一样是个外在东西的话，仇敌、天灾或者任何一点意外，都很容易让他与他的幸福分家</a:t>
            </a:r>
            <a:r>
              <a:rPr lang="zh-CN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zh-CN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幽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默的语言</a:t>
            </a:r>
          </a:p>
        </p:txBody>
      </p:sp>
    </p:spTree>
    <p:extLst>
      <p:ext uri="{BB962C8B-B14F-4D97-AF65-F5344CB8AC3E}">
        <p14:creationId xmlns:p14="http://schemas.microsoft.com/office/powerpoint/2010/main" val="42662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764" y="502277"/>
            <a:ext cx="10805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我们是在教美国人外语</a:t>
            </a:r>
            <a:endParaRPr lang="en-US" altLang="zh-CN" sz="7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4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编著方针要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与美国的外语教学接轨</a:t>
            </a:r>
            <a:endParaRPr lang="en-US" altLang="zh-CN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</a:t>
            </a:r>
            <a:r>
              <a:rPr lang="zh-CN" alt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程</a:t>
            </a: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r>
              <a:rPr lang="en-US" altLang="zh-CN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</a:t>
            </a:r>
            <a:r>
              <a:rPr lang="zh-CN" alt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本</a:t>
            </a: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容</a:t>
            </a:r>
            <a:endParaRPr lang="en-US" altLang="zh-CN" sz="7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课堂设计</a:t>
            </a:r>
            <a:r>
              <a:rPr lang="en-US" altLang="zh-CN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zh-CN" alt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作业设计</a:t>
            </a:r>
            <a:endParaRPr lang="en-US" altLang="zh-CN" sz="7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</a:t>
            </a:r>
            <a:r>
              <a:rPr lang="zh-CN" altLang="en-US" sz="3200" dirty="0" smtClean="0">
                <a:solidFill>
                  <a:srgbClr val="00B050"/>
                </a:solidFill>
              </a:rPr>
              <a:t>有</a:t>
            </a:r>
            <a:r>
              <a:rPr lang="zh-CN" altLang="en-US" sz="3200" dirty="0">
                <a:solidFill>
                  <a:srgbClr val="00B050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95420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5419" y="560753"/>
            <a:ext cx="1020920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>
              <a:solidFill>
                <a:schemeClr val="tx2"/>
              </a:solidFill>
            </a:endParaRPr>
          </a:p>
          <a:p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教科书的内容太“小儿科”，又都是没有生命力和灵魂的文字，接触多了，不仅会影响学生对中文的鉴赏能力，还会影响他们对英文的鉴赏能力，导致语言变得平庸，有失精准。这语言的“障碍”又会影响我们的交流和思维，尤其是思维。缺乏深邃的思想，就没有办法在较高层次上领悟生活，思考问题</a:t>
            </a:r>
            <a:r>
              <a:rPr lang="zh-CN" alt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_renshengliz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334" y="811652"/>
            <a:ext cx="9242403" cy="51947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317" y="1283017"/>
            <a:ext cx="67614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播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放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视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频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性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：针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本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真实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：真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有趣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：朗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经典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：有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rgbClr val="00B050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课</a:t>
            </a:r>
            <a:r>
              <a:rPr lang="zh-CN" altLang="en-US" sz="3200" b="1" dirty="0">
                <a:solidFill>
                  <a:srgbClr val="00B050"/>
                </a:solidFill>
              </a:rPr>
              <a:t>堂设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计</a:t>
            </a:r>
            <a:r>
              <a:rPr lang="zh-CN" altLang="en-US" sz="3200" dirty="0" smtClean="0">
                <a:solidFill>
                  <a:srgbClr val="00B050"/>
                </a:solidFill>
              </a:rPr>
              <a:t>：以</a:t>
            </a:r>
            <a:r>
              <a:rPr lang="zh-CN" altLang="en-US" sz="3200" dirty="0">
                <a:solidFill>
                  <a:srgbClr val="00B050"/>
                </a:solidFill>
              </a:rPr>
              <a:t>学生为中心</a:t>
            </a:r>
            <a:r>
              <a:rPr lang="zh-CN" altLang="en-US" sz="3200" dirty="0" smtClean="0">
                <a:solidFill>
                  <a:srgbClr val="00B050"/>
                </a:solidFill>
              </a:rPr>
              <a:t>，丰富多彩的课堂演示材料</a:t>
            </a:r>
            <a:endParaRPr lang="en-US" altLang="zh-CN" sz="3200" dirty="0" smtClean="0">
              <a:solidFill>
                <a:srgbClr val="00B050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95420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18185" y="785879"/>
          <a:ext cx="10959922" cy="5228557"/>
        </p:xfrm>
        <a:graphic>
          <a:graphicData uri="http://schemas.openxmlformats.org/drawingml/2006/table">
            <a:tbl>
              <a:tblPr/>
              <a:tblGrid>
                <a:gridCol w="5479961"/>
                <a:gridCol w="5479961"/>
              </a:tblGrid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solidFill>
                            <a:schemeClr val="tx2"/>
                          </a:solidFill>
                        </a:rPr>
                        <a:t>学生为中心</a:t>
                      </a:r>
                      <a:endParaRPr lang="zh-CN" alt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2"/>
                          </a:solidFill>
                        </a:rPr>
                        <a:t>老师为中心</a:t>
                      </a:r>
                      <a:endParaRPr lang="zh-CN" altLang="en-US" sz="28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学生说得多，做得多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老师说得多，做得多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老师是向导、导游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老师是专家、权威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量体裁衣，因材施教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一刀切，全班一盘棋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0567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老师没教材，有标准，有范例，利用网络，资源多种，覆盖面广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老师有教材，局限于一本教科书，一个科目，没标准，没范例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失败和错误也是学习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学生和老师都最求形式上的完美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重视交际能力、领导能力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重视考试成绩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2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2"/>
                          </a:solidFill>
                        </a:rPr>
                        <a:t>及时、随时地评估所学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tx2"/>
                          </a:solidFill>
                        </a:rPr>
                        <a:t>借助考试评估所学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775504" y="7858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070" y="637749"/>
            <a:ext cx="111144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tx2"/>
                </a:solidFill>
              </a:rPr>
              <a:t>课</a:t>
            </a:r>
            <a:r>
              <a:rPr lang="zh-CN" altLang="en-US" sz="4000" dirty="0">
                <a:solidFill>
                  <a:schemeClr val="tx2"/>
                </a:solidFill>
              </a:rPr>
              <a:t>堂的设</a:t>
            </a:r>
            <a:r>
              <a:rPr lang="zh-CN" altLang="en-US" sz="4000" dirty="0" smtClean="0">
                <a:solidFill>
                  <a:schemeClr val="tx2"/>
                </a:solidFill>
              </a:rPr>
              <a:t>计</a:t>
            </a:r>
            <a:r>
              <a:rPr lang="en-US" altLang="zh-CN" sz="6600" dirty="0" smtClean="0">
                <a:solidFill>
                  <a:schemeClr val="tx2"/>
                </a:solidFill>
              </a:rPr>
              <a:t>	 </a:t>
            </a:r>
            <a:r>
              <a:rPr lang="zh-CN" altLang="en-US" sz="6600" b="1" dirty="0" smtClean="0">
                <a:solidFill>
                  <a:schemeClr val="tx2"/>
                </a:solidFill>
              </a:rPr>
              <a:t>以学生为中心</a:t>
            </a:r>
            <a:endParaRPr lang="en-US" altLang="zh-CN" sz="6600" b="1" dirty="0" smtClean="0">
              <a:solidFill>
                <a:schemeClr val="tx2"/>
              </a:solidFill>
            </a:endParaRPr>
          </a:p>
          <a:p>
            <a:endParaRPr lang="en-US" altLang="zh-CN" sz="2400" dirty="0">
              <a:solidFill>
                <a:schemeClr val="tx2"/>
              </a:solidFill>
            </a:endParaRPr>
          </a:p>
          <a:p>
            <a:r>
              <a:rPr lang="zh-CN" altLang="en-US" sz="6600" dirty="0">
                <a:solidFill>
                  <a:schemeClr val="tx2"/>
                </a:solidFill>
              </a:rPr>
              <a:t>重点就不是琢磨自己要怎样教，而是要思索学生要怎样学。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变“老师要教什么”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学生应学到什么”</a:t>
            </a:r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en-US" sz="6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chemeClr val="tx2"/>
                </a:solidFill>
              </a:rPr>
              <a:t>	</a:t>
            </a:r>
            <a:endParaRPr lang="en-US" altLang="zh-C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5" y="0"/>
            <a:ext cx="932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185" y="1171978"/>
            <a:ext cx="113076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zh-CN" altLang="en-US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单单借助考试评估所学</a:t>
            </a:r>
            <a:r>
              <a:rPr lang="en-US" altLang="zh-CN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(summative assessment</a:t>
            </a:r>
            <a:r>
              <a:rPr lang="en-US" altLang="zh-CN" sz="7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zh-CN" altLang="en-US" sz="7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而是及</a:t>
            </a:r>
            <a:r>
              <a:rPr lang="zh-CN" altLang="en-US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时、随时地评估所学</a:t>
            </a:r>
            <a:r>
              <a:rPr lang="en-US" altLang="zh-CN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(formative assessment</a:t>
            </a:r>
            <a:r>
              <a:rPr lang="en-US" altLang="zh-CN" sz="7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669" y="669702"/>
            <a:ext cx="113076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美国的教育偏重细节、关联和逻辑。因此，孩子们学英文的时候，总是要从字母</a:t>
            </a:r>
            <a:r>
              <a:rPr lang="en-US" altLang="zh-C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开始，因为字母是构成单词的基本结构单位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。汉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字的基本结构单位是笔画，因此要先从笔画开始。</a:t>
            </a:r>
            <a:endParaRPr lang="en-US" altLang="zh-CN" sz="6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30346"/>
            <a:ext cx="10133012" cy="3100139"/>
          </a:xfrm>
        </p:spPr>
        <p:txBody>
          <a:bodyPr>
            <a:normAutofit/>
          </a:bodyPr>
          <a:lstStyle/>
          <a:p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b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</a:br>
            <a:r>
              <a:rPr lang="en-US" altLang="zh-CN" sz="72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			</a:t>
            </a:r>
            <a:endParaRPr lang="en-US" sz="7200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455" y="267177"/>
            <a:ext cx="3732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chemeClr val="tx2"/>
                </a:solidFill>
              </a:rPr>
              <a:t>国的笔顺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317" y="1283017"/>
            <a:ext cx="67614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播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放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视</a:t>
            </a:r>
            <a:endParaRPr lang="en-US" altLang="zh-CN" sz="6600" dirty="0" smtClean="0">
              <a:solidFill>
                <a:srgbClr val="000000"/>
              </a:solidFill>
            </a:endParaRPr>
          </a:p>
          <a:p>
            <a:r>
              <a:rPr lang="zh-CN" altLang="en-US" sz="6600" dirty="0" smtClean="0">
                <a:solidFill>
                  <a:srgbClr val="000000"/>
                </a:solidFill>
              </a:rPr>
              <a:t>频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编</a:t>
            </a:r>
            <a:r>
              <a:rPr lang="zh-CN" altLang="en-US" sz="3200" b="1" dirty="0">
                <a:solidFill>
                  <a:srgbClr val="00B050"/>
                </a:solidFill>
              </a:rPr>
              <a:t>著方</a:t>
            </a:r>
            <a:r>
              <a:rPr lang="zh-CN" altLang="en-US" sz="3200" b="1" dirty="0" smtClean="0">
                <a:solidFill>
                  <a:srgbClr val="00B050"/>
                </a:solidFill>
              </a:rPr>
              <a:t>针</a:t>
            </a:r>
            <a:r>
              <a:rPr lang="zh-CN" altLang="en-US" sz="3200" dirty="0" smtClean="0">
                <a:solidFill>
                  <a:srgbClr val="00B050"/>
                </a:solidFill>
              </a:rPr>
              <a:t>：</a:t>
            </a:r>
            <a:r>
              <a:rPr lang="en-US" altLang="zh-CN" sz="3200" dirty="0" smtClean="0">
                <a:solidFill>
                  <a:srgbClr val="00B050"/>
                </a:solidFill>
              </a:rPr>
              <a:t>《</a:t>
            </a:r>
            <a:r>
              <a:rPr lang="en-US" altLang="zh-C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rgbClr val="00B050"/>
                </a:solidFill>
              </a:rPr>
              <a:t>内</a:t>
            </a:r>
            <a:r>
              <a:rPr lang="zh-CN" altLang="en-US" sz="3200" dirty="0" smtClean="0">
                <a:solidFill>
                  <a:srgbClr val="00B050"/>
                </a:solidFill>
              </a:rPr>
              <a:t>容</a:t>
            </a:r>
            <a:endParaRPr lang="en-US" altLang="zh-CN" sz="3200" dirty="0" smtClean="0">
              <a:solidFill>
                <a:srgbClr val="00B050"/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：学制要缩短，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针</a:t>
            </a:r>
            <a:r>
              <a:rPr lang="zh-CN" altLang="en-US" sz="3200" b="1" dirty="0">
                <a:solidFill>
                  <a:schemeClr val="tx2"/>
                </a:solidFill>
              </a:rPr>
              <a:t>对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969663" y="2495797"/>
            <a:ext cx="548640" cy="1828800"/>
          </a:xfrm>
          <a:prstGeom prst="leftBrace">
            <a:avLst/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5715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3290" y="953038"/>
            <a:ext cx="1071951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明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忍：不用赘述</a:t>
            </a:r>
            <a:endParaRPr lang="en-US" altLang="zh-CN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錢：</a:t>
            </a:r>
            <a:endParaRPr lang="en-US" altLang="zh-CN" sz="6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錢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有两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戈，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伤尽古今人品。窮只一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穴，</a:t>
            </a:r>
            <a:r>
              <a:rPr lang="zh-CN" altLang="en-US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埋没多少英雄</a:t>
            </a:r>
            <a:r>
              <a:rPr lang="zh-CN" altLang="en-US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sz="6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611" y="785612"/>
            <a:ext cx="1068946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从笔画开始的目的和意义</a:t>
            </a:r>
            <a:endParaRPr lang="en-US" altLang="zh-CN" sz="6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知识的条理化，系统化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养成良好的习惯。</a:t>
            </a:r>
            <a:endParaRPr lang="en-US" altLang="zh-CN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sz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为他们的一生做准备！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6608" y="1284789"/>
            <a:ext cx="111102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 smtClean="0">
                <a:solidFill>
                  <a:schemeClr val="tx2"/>
                </a:solidFill>
              </a:rPr>
              <a:t>讲</a:t>
            </a:r>
            <a:r>
              <a:rPr lang="zh-CN" altLang="en-US" sz="6000" dirty="0">
                <a:solidFill>
                  <a:schemeClr val="tx2"/>
                </a:solidFill>
              </a:rPr>
              <a:t>了战略、战术，上战场需要弹药，弹药库在网</a:t>
            </a:r>
            <a:r>
              <a:rPr lang="zh-CN" altLang="en-US" sz="6000" dirty="0" smtClean="0">
                <a:solidFill>
                  <a:schemeClr val="tx2"/>
                </a:solidFill>
              </a:rPr>
              <a:t>上。</a:t>
            </a:r>
            <a:endParaRPr lang="zh-CN" altLang="en-US" sz="6000" dirty="0">
              <a:solidFill>
                <a:schemeClr val="tx2"/>
              </a:solidFill>
            </a:endParaRPr>
          </a:p>
          <a:p>
            <a:endParaRPr lang="zh-CN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热身运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融冰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游戏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(Bingo, Quizlet), 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试验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媒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体等</a:t>
            </a:r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1" y="243069"/>
            <a:ext cx="10386402" cy="64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5" y="196770"/>
            <a:ext cx="11193759" cy="64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6" y="185194"/>
            <a:ext cx="10771402" cy="64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52387"/>
            <a:ext cx="105727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47625"/>
            <a:ext cx="75152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16" y="474562"/>
            <a:ext cx="8704162" cy="587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16690" y="613458"/>
            <a:ext cx="6002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自制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彩虹</a:t>
            </a:r>
            <a:endParaRPr lang="en-US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7844" y="1446346"/>
            <a:ext cx="1111446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chemeClr val="tx2"/>
                </a:solidFill>
              </a:rPr>
              <a:t>	</a:t>
            </a:r>
            <a:r>
              <a:rPr lang="en-US" altLang="zh-CN" sz="6000" dirty="0">
                <a:solidFill>
                  <a:schemeClr val="tx2"/>
                </a:solidFill>
              </a:rPr>
              <a:t> </a:t>
            </a:r>
            <a:r>
              <a:rPr lang="en-US" altLang="zh-CN" sz="6000" dirty="0" smtClean="0">
                <a:solidFill>
                  <a:schemeClr val="tx2"/>
                </a:solidFill>
              </a:rPr>
              <a:t>  </a:t>
            </a:r>
            <a:r>
              <a:rPr lang="zh-CN" altLang="en-US" sz="6000" dirty="0" smtClean="0">
                <a:solidFill>
                  <a:schemeClr val="tx2"/>
                </a:solidFill>
              </a:rPr>
              <a:t>低年级教学示范</a:t>
            </a:r>
            <a:endParaRPr lang="en-US" altLang="zh-CN" sz="6000" dirty="0" smtClean="0">
              <a:solidFill>
                <a:schemeClr val="tx2"/>
              </a:solidFill>
            </a:endParaRPr>
          </a:p>
          <a:p>
            <a:r>
              <a:rPr lang="zh-CN" altLang="en-US" sz="6000" dirty="0" smtClean="0">
                <a:solidFill>
                  <a:schemeClr val="tx2"/>
                </a:solidFill>
              </a:rPr>
              <a:t>         乌鸦喝水</a:t>
            </a:r>
            <a:endParaRPr lang="en-US" altLang="zh-CN" sz="6000" dirty="0" smtClean="0">
              <a:solidFill>
                <a:schemeClr val="tx2"/>
              </a:solidFill>
            </a:endParaRPr>
          </a:p>
          <a:p>
            <a:r>
              <a:rPr lang="en-US" altLang="zh-CN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www.holisticedu.us/text_book/teaching_demo.php</a:t>
            </a:r>
          </a:p>
          <a:p>
            <a:endParaRPr lang="en-US" altLang="zh-CN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735" y="270457"/>
            <a:ext cx="1128189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The </a:t>
            </a:r>
            <a:r>
              <a:rPr lang="en-US" altLang="zh-CN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  <a:p>
            <a:r>
              <a:rPr lang="fr-FR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Communication(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沟通</a:t>
            </a:r>
            <a:r>
              <a:rPr lang="fr-FR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fr-FR" altLang="zh-CN" sz="6000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FR" altLang="zh-CN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Connections</a:t>
            </a:r>
            <a:r>
              <a:rPr lang="en-US" altLang="zh-CN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关联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fr-FR" altLang="zh-CN" sz="6000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FR" altLang="zh-CN" sz="6000" dirty="0" err="1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Comparisons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比较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6000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FR" altLang="zh-CN" sz="6000" dirty="0" err="1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Communities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社区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6000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FR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Cultures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文化</a:t>
            </a:r>
            <a:r>
              <a:rPr lang="en-US" altLang="zh-CN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国外语教学委员会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(ACTFL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</a:t>
            </a:r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标准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1735" y="1429392"/>
            <a:ext cx="107207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chemeClr val="tx2"/>
                </a:solidFill>
              </a:rPr>
              <a:t>		</a:t>
            </a:r>
            <a:r>
              <a:rPr lang="zh-CN" altLang="en-US" sz="6000" dirty="0">
                <a:solidFill>
                  <a:schemeClr val="tx2"/>
                </a:solidFill>
              </a:rPr>
              <a:t>高</a:t>
            </a:r>
            <a:r>
              <a:rPr lang="zh-CN" altLang="en-US" sz="6000" dirty="0" smtClean="0">
                <a:solidFill>
                  <a:schemeClr val="tx2"/>
                </a:solidFill>
              </a:rPr>
              <a:t>年</a:t>
            </a:r>
            <a:r>
              <a:rPr lang="zh-CN" altLang="en-US" sz="6000" dirty="0">
                <a:solidFill>
                  <a:schemeClr val="tx2"/>
                </a:solidFill>
              </a:rPr>
              <a:t>级教学示范</a:t>
            </a:r>
            <a:endParaRPr lang="en-US" altLang="zh-CN" sz="6000" dirty="0">
              <a:solidFill>
                <a:schemeClr val="tx2"/>
              </a:solidFill>
            </a:endParaRPr>
          </a:p>
          <a:p>
            <a:r>
              <a:rPr lang="zh-CN" altLang="en-US" sz="6000" dirty="0">
                <a:solidFill>
                  <a:schemeClr val="tx2"/>
                </a:solidFill>
              </a:rPr>
              <a:t>         </a:t>
            </a:r>
            <a:r>
              <a:rPr lang="zh-CN" altLang="en-US" sz="6000" dirty="0" smtClean="0">
                <a:solidFill>
                  <a:schemeClr val="tx2"/>
                </a:solidFill>
              </a:rPr>
              <a:t>   琴</a:t>
            </a:r>
            <a:endParaRPr lang="en-US" altLang="zh-CN" sz="6000" dirty="0">
              <a:solidFill>
                <a:schemeClr val="tx2"/>
              </a:solidFill>
            </a:endParaRPr>
          </a:p>
          <a:p>
            <a:r>
              <a:rPr lang="en-US" altLang="zh-CN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www.holisticedu.us/text_book/teaching_demo.php</a:t>
            </a:r>
          </a:p>
        </p:txBody>
      </p:sp>
    </p:spTree>
    <p:extLst>
      <p:ext uri="{BB962C8B-B14F-4D97-AF65-F5344CB8AC3E}">
        <p14:creationId xmlns:p14="http://schemas.microsoft.com/office/powerpoint/2010/main" val="8134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5033" y="534996"/>
            <a:ext cx="113084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编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</a:t>
            </a:r>
            <a:r>
              <a:rPr lang="en-US" altLang="zh-CN" sz="3200" dirty="0" smtClean="0">
                <a:solidFill>
                  <a:schemeClr val="bg1">
                    <a:lumMod val="65000"/>
                  </a:schemeClr>
                </a:solidFill>
              </a:rPr>
              <a:t>《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课程设计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：学制要缩短，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针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对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性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：针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本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真实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：真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内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有趣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：朗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容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经典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：有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生命力和灵魂的文章练就不同寻常的见识和眼光</a:t>
            </a:r>
          </a:p>
          <a:p>
            <a:endParaRPr lang="en-US" altLang="zh-CN" sz="2000" dirty="0" smtClean="0">
              <a:solidFill>
                <a:srgbClr val="00B050"/>
              </a:solidFill>
            </a:endParaRPr>
          </a:p>
          <a:p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课</a:t>
            </a:r>
            <a:r>
              <a:rPr lang="zh-CN" altLang="en-US" sz="3200" b="1" dirty="0">
                <a:solidFill>
                  <a:schemeClr val="bg1">
                    <a:lumMod val="65000"/>
                  </a:schemeClr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bg1">
                    <a:lumMod val="65000"/>
                  </a:schemeClr>
                </a:solidFill>
              </a:rPr>
              <a:t>计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：以</a:t>
            </a:r>
            <a:r>
              <a:rPr lang="zh-CN" altLang="en-US" sz="3200" dirty="0">
                <a:solidFill>
                  <a:schemeClr val="bg1">
                    <a:lumMod val="65000"/>
                  </a:schemeClr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bg1">
                    <a:lumMod val="65000"/>
                  </a:schemeClr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rgbClr val="00B050"/>
                </a:solidFill>
              </a:rPr>
              <a:t>作业设计</a:t>
            </a:r>
            <a:r>
              <a:rPr lang="zh-CN" altLang="en-US" sz="3200" dirty="0" smtClean="0">
                <a:solidFill>
                  <a:srgbClr val="00B050"/>
                </a:solidFill>
              </a:rPr>
              <a:t>：利用不同的题型复习所学，多媒体材料在云端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995420" y="2482918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7643" y="607590"/>
            <a:ext cx="111144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目的、有针对性。具体说来，就是利用不同的题型</a:t>
            </a:r>
            <a:r>
              <a:rPr lang="en-US" altLang="zh-CN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选择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题、游戏、改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错等</a:t>
            </a:r>
            <a:r>
              <a:rPr lang="en-US" altLang="zh-CN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复习所学。</a:t>
            </a:r>
            <a:r>
              <a:rPr lang="zh-CN" altLang="en-US" sz="4000" dirty="0">
                <a:solidFill>
                  <a:schemeClr val="tx2"/>
                </a:solidFill>
              </a:rPr>
              <a:t>多媒体材料全部在网上，无需安装软件，学生能够在电脑或智能手机上预习、复习课文，做作业。</a:t>
            </a:r>
            <a:endParaRPr lang="en-US" altLang="zh-CN" sz="4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作业不需要那么多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，为什么？</a:t>
            </a:r>
            <a:endParaRPr lang="en-US" altLang="zh-CN" sz="4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生为中心的课堂，对教学的评估多用形成性评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估</a:t>
            </a:r>
            <a:r>
              <a:rPr lang="en-US" altLang="zh-CN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ormative assessment)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，在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课堂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上就要掌握所</a:t>
            </a:r>
            <a:r>
              <a:rPr lang="zh-CN" alt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学的内容，并且确保能够运</a:t>
            </a:r>
            <a:r>
              <a:rPr lang="zh-CN" alt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用。</a:t>
            </a:r>
            <a:endParaRPr lang="en-US" altLang="zh-CN" sz="4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0790" y="302359"/>
            <a:ext cx="1130846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编</a:t>
            </a:r>
            <a:r>
              <a:rPr lang="zh-CN" altLang="en-US" sz="3200" b="1" dirty="0">
                <a:solidFill>
                  <a:schemeClr val="tx2"/>
                </a:solidFill>
              </a:rPr>
              <a:t>著方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针</a:t>
            </a:r>
            <a:r>
              <a:rPr lang="zh-CN" altLang="en-US" sz="3200" dirty="0" smtClean="0">
                <a:solidFill>
                  <a:schemeClr val="tx2"/>
                </a:solidFill>
              </a:rPr>
              <a:t>：</a:t>
            </a:r>
            <a:r>
              <a:rPr lang="en-US" altLang="zh-CN" sz="3200" dirty="0" smtClean="0">
                <a:solidFill>
                  <a:schemeClr val="tx2"/>
                </a:solidFill>
              </a:rPr>
              <a:t>《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世纪外语学习标准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核心</a:t>
            </a:r>
            <a:r>
              <a:rPr lang="zh-CN" altLang="en-US" sz="3200" dirty="0">
                <a:solidFill>
                  <a:schemeClr val="tx2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容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程设计</a:t>
            </a:r>
            <a:r>
              <a:rPr lang="zh-CN" altLang="en-US" sz="3200" dirty="0">
                <a:solidFill>
                  <a:schemeClr val="tx2"/>
                </a:solidFill>
              </a:rPr>
              <a:t>：学制要缩短，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年级考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中文</a:t>
            </a:r>
            <a:endParaRPr lang="en-US" altLang="zh-CN" sz="3200" dirty="0">
              <a:solidFill>
                <a:schemeClr val="tx2"/>
              </a:solidFill>
            </a:endParaRPr>
          </a:p>
          <a:p>
            <a:endParaRPr lang="en-US" altLang="zh-CN" sz="2800" dirty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针</a:t>
            </a:r>
            <a:r>
              <a:rPr lang="zh-CN" altLang="en-US" sz="3200" b="1" dirty="0">
                <a:solidFill>
                  <a:schemeClr val="tx2"/>
                </a:solidFill>
              </a:rPr>
              <a:t>对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性</a:t>
            </a:r>
            <a:r>
              <a:rPr lang="zh-CN" altLang="en-US" sz="3200" dirty="0" smtClean="0">
                <a:solidFill>
                  <a:schemeClr val="tx2"/>
                </a:solidFill>
              </a:rPr>
              <a:t>：针</a:t>
            </a:r>
            <a:r>
              <a:rPr lang="zh-CN" altLang="en-US" sz="3200" dirty="0">
                <a:solidFill>
                  <a:schemeClr val="tx2"/>
                </a:solidFill>
              </a:rPr>
              <a:t>对海外儿童和青少年的文化背景、生活习惯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本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真实</a:t>
            </a:r>
            <a:r>
              <a:rPr lang="zh-CN" altLang="en-US" sz="3200" dirty="0" smtClean="0">
                <a:solidFill>
                  <a:schemeClr val="tx2"/>
                </a:solidFill>
              </a:rPr>
              <a:t>：真</a:t>
            </a:r>
            <a:r>
              <a:rPr lang="zh-CN" altLang="en-US" sz="3200" dirty="0">
                <a:solidFill>
                  <a:schemeClr val="tx2"/>
                </a:solidFill>
              </a:rPr>
              <a:t>实的故事、真实的人物和情感润物细无声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内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有趣</a:t>
            </a:r>
            <a:r>
              <a:rPr lang="zh-CN" altLang="en-US" sz="3200" dirty="0" smtClean="0">
                <a:solidFill>
                  <a:schemeClr val="tx2"/>
                </a:solidFill>
              </a:rPr>
              <a:t>：朗</a:t>
            </a:r>
            <a:r>
              <a:rPr lang="zh-CN" altLang="en-US" sz="3200" dirty="0">
                <a:solidFill>
                  <a:schemeClr val="tx2"/>
                </a:solidFill>
              </a:rPr>
              <a:t>朗上口的文字、欢快的句子、幽默的语言</a:t>
            </a: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容</a:t>
            </a:r>
            <a:r>
              <a:rPr lang="zh-CN" altLang="en-US" sz="3200" dirty="0" smtClean="0">
                <a:solidFill>
                  <a:schemeClr val="tx2"/>
                </a:solidFill>
              </a:rPr>
              <a:t>  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经典</a:t>
            </a:r>
            <a:r>
              <a:rPr lang="zh-CN" altLang="en-US" sz="3200" dirty="0" smtClean="0">
                <a:solidFill>
                  <a:schemeClr val="tx2"/>
                </a:solidFill>
              </a:rPr>
              <a:t>：有</a:t>
            </a:r>
            <a:r>
              <a:rPr lang="zh-CN" altLang="en-US" sz="3200" dirty="0">
                <a:solidFill>
                  <a:schemeClr val="tx2"/>
                </a:solidFill>
              </a:rPr>
              <a:t>生命力和灵魂的文章练就不同寻常的见识和眼光</a:t>
            </a:r>
          </a:p>
          <a:p>
            <a:endParaRPr lang="en-US" altLang="zh-CN" sz="28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课</a:t>
            </a:r>
            <a:r>
              <a:rPr lang="zh-CN" altLang="en-US" sz="3200" b="1" dirty="0">
                <a:solidFill>
                  <a:schemeClr val="tx2"/>
                </a:solidFill>
              </a:rPr>
              <a:t>堂设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：以</a:t>
            </a:r>
            <a:r>
              <a:rPr lang="zh-CN" altLang="en-US" sz="3200" dirty="0">
                <a:solidFill>
                  <a:schemeClr val="tx2"/>
                </a:solidFill>
              </a:rPr>
              <a:t>学生为中心</a:t>
            </a:r>
            <a:r>
              <a:rPr lang="zh-CN" altLang="en-US" sz="3200" dirty="0" smtClean="0">
                <a:solidFill>
                  <a:schemeClr val="tx2"/>
                </a:solidFill>
              </a:rPr>
              <a:t>，丰富多彩的课堂演示材料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endParaRPr lang="en-US" altLang="zh-CN" sz="2800" dirty="0" smtClean="0">
              <a:solidFill>
                <a:schemeClr val="tx2"/>
              </a:solidFill>
            </a:endParaRPr>
          </a:p>
          <a:p>
            <a:r>
              <a:rPr lang="zh-CN" altLang="en-US" sz="3200" b="1" dirty="0" smtClean="0">
                <a:solidFill>
                  <a:schemeClr val="tx2"/>
                </a:solidFill>
              </a:rPr>
              <a:t>作业设计</a:t>
            </a:r>
            <a:r>
              <a:rPr lang="zh-CN" altLang="en-US" sz="3200" dirty="0" smtClean="0">
                <a:solidFill>
                  <a:schemeClr val="tx2"/>
                </a:solidFill>
              </a:rPr>
              <a:t>：利用不同的题型复习所学，多媒体材料在云端</a:t>
            </a:r>
          </a:p>
          <a:p>
            <a:endParaRPr lang="zh-CN" altLang="en-US" dirty="0"/>
          </a:p>
        </p:txBody>
      </p:sp>
      <p:sp>
        <p:nvSpPr>
          <p:cNvPr id="10" name="Left Brace 9"/>
          <p:cNvSpPr/>
          <p:nvPr/>
        </p:nvSpPr>
        <p:spPr>
          <a:xfrm>
            <a:off x="1008299" y="2412095"/>
            <a:ext cx="548640" cy="1828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3943" y="399245"/>
            <a:ext cx="111144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 smtClean="0">
              <a:solidFill>
                <a:schemeClr val="tx2"/>
              </a:solidFill>
            </a:endParaRPr>
          </a:p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fate of our children is determined by 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reading </a:t>
            </a:r>
            <a:r>
              <a:rPr lang="en-US" altLang="zh-CN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endParaRPr lang="en-US" altLang="zh-CN" sz="6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833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868" y="5883362"/>
            <a:ext cx="268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From: http://aappl.actfl.org</a:t>
            </a:r>
          </a:p>
        </p:txBody>
      </p:sp>
    </p:spTree>
    <p:extLst>
      <p:ext uri="{BB962C8B-B14F-4D97-AF65-F5344CB8AC3E}">
        <p14:creationId xmlns:p14="http://schemas.microsoft.com/office/powerpoint/2010/main" val="26844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308" y="566670"/>
            <a:ext cx="1116598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</a:t>
            </a:r>
            <a:r>
              <a: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</a:t>
            </a:r>
            <a:r>
              <a:rPr lang="zh-CN" alt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沟通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：在理解话语或文字的基础上，做出相应的答复。比如对话，回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信。</a:t>
            </a:r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借助口语或书面语，交流个人、朋友、家庭、学校等信息</a:t>
            </a:r>
            <a:r>
              <a:rPr lang="zh-CN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，知道如何表达感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谢</a:t>
            </a:r>
            <a:r>
              <a:rPr lang="zh-CN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、后</a:t>
            </a:r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悔、致</a:t>
            </a:r>
            <a:r>
              <a:rPr lang="zh-CN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歉等</a:t>
            </a:r>
            <a:endParaRPr lang="en-US" altLang="zh-CN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</a:t>
            </a:r>
            <a:r>
              <a:rPr lang="zh-CN" alt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解诠释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：听懂语言，或者看懂文本，然后回答问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题。</a:t>
            </a:r>
            <a:r>
              <a:rPr lang="zh-CN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</a:t>
            </a:r>
            <a:r>
              <a:rPr lang="zh-CN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向的接受</a:t>
            </a:r>
            <a:endParaRPr lang="en-US" altLang="zh-CN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理解对话、广播、通知、留言、书信、海报、说明、单张等</a:t>
            </a:r>
            <a:endParaRPr lang="en-US" altLang="zh-CN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陈</a:t>
            </a:r>
            <a:r>
              <a:rPr lang="zh-CN" alt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述表达</a:t>
            </a:r>
            <a:r>
              <a:rPr lang="zh-CN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：用语言或文字来传递信息，解释概念，表达自己的情感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CN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单向的输出</a:t>
            </a:r>
            <a:endParaRPr lang="en-US" altLang="zh-CN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围</a:t>
            </a:r>
            <a:r>
              <a:rPr lang="zh-CN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绕与文化相关的话题，进行口头表达；看图说话；解释某些人、事的相似或不同点，并说明原因</a:t>
            </a:r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80" y="1210615"/>
            <a:ext cx="1071522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按照应试教育思维模式编的书，不太适合海外的学生，尤其是高年级的学生。主要体现在</a:t>
            </a:r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communication, connection</a:t>
            </a:r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下面结合课本内容讲解</a:t>
            </a:r>
            <a:endParaRPr lang="en-US" altLang="zh-CN" sz="4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en-US" altLang="zh-C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connection</a:t>
            </a:r>
            <a:endParaRPr 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0007" y="450761"/>
            <a:ext cx="107152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communication</a:t>
            </a:r>
          </a:p>
          <a:p>
            <a:endParaRPr lang="en-US" altLang="zh-CN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对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牛弹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琴，鸡同鸭讲</a:t>
            </a:r>
            <a:endParaRPr lang="en-US" altLang="zh-CN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很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多人不想继续学中文的原因，并非在文字、语言上有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的障碍，而是没有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communion</a:t>
            </a:r>
            <a:r>
              <a:rPr lang="zh-CN" alt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──心、灵、情感上的认同和共鸣</a:t>
            </a:r>
            <a:r>
              <a:rPr lang="zh-CN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3739</Words>
  <Application>Microsoft Office PowerPoint</Application>
  <PresentationFormat>Widescreen</PresentationFormat>
  <Paragraphs>309</Paragraphs>
  <Slides>54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SimSun</vt:lpstr>
      <vt:lpstr>楷体</vt:lpstr>
      <vt:lpstr>Arial</vt:lpstr>
      <vt:lpstr>Segoe Print</vt:lpstr>
      <vt:lpstr>Times New Roman</vt:lpstr>
      <vt:lpstr>Nature Illustration 16x9</vt:lpstr>
      <vt:lpstr>       整全教育中文概要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2013-12-27T19:16:46Z</dcterms:created>
  <dcterms:modified xsi:type="dcterms:W3CDTF">2015-10-10T14:18:19Z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