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626" r:id="rId3"/>
    <p:sldId id="629" r:id="rId4"/>
    <p:sldId id="512" r:id="rId5"/>
    <p:sldId id="641" r:id="rId6"/>
    <p:sldId id="630" r:id="rId7"/>
    <p:sldId id="483" r:id="rId8"/>
    <p:sldId id="635" r:id="rId9"/>
    <p:sldId id="362" r:id="rId10"/>
    <p:sldId id="496" r:id="rId11"/>
    <p:sldId id="643" r:id="rId12"/>
    <p:sldId id="577" r:id="rId13"/>
    <p:sldId id="637" r:id="rId14"/>
    <p:sldId id="534" r:id="rId15"/>
    <p:sldId id="639" r:id="rId16"/>
    <p:sldId id="571" r:id="rId17"/>
    <p:sldId id="646" r:id="rId18"/>
    <p:sldId id="647" r:id="rId19"/>
    <p:sldId id="642" r:id="rId20"/>
    <p:sldId id="650" r:id="rId21"/>
    <p:sldId id="651" r:id="rId22"/>
    <p:sldId id="559" r:id="rId23"/>
    <p:sldId id="638" r:id="rId24"/>
    <p:sldId id="645" r:id="rId25"/>
    <p:sldId id="654" r:id="rId26"/>
    <p:sldId id="632" r:id="rId27"/>
    <p:sldId id="6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3300"/>
    <a:srgbClr val="0000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6" autoAdjust="0"/>
    <p:restoredTop sz="99857" autoAdjust="0"/>
  </p:normalViewPr>
  <p:slideViewPr>
    <p:cSldViewPr snapToGrid="0">
      <p:cViewPr varScale="1">
        <p:scale>
          <a:sx n="86" d="100"/>
          <a:sy n="86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pPr/>
              <a:t>5/6/2023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pPr/>
              <a:t>5/6/2023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5/6/2023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5748" y="328474"/>
            <a:ext cx="9286042" cy="5286715"/>
          </a:xfrm>
        </p:spPr>
        <p:txBody>
          <a:bodyPr>
            <a:normAutofit fontScale="40000" lnSpcReduction="20000"/>
          </a:bodyPr>
          <a:lstStyle/>
          <a:p>
            <a:r>
              <a:rPr lang="en-US" altLang="zh-CN"/>
              <a:t>			</a:t>
            </a:r>
          </a:p>
          <a:p>
            <a:r>
              <a:rPr lang="en-US" altLang="zh-CN" sz="2800" b="1">
                <a:solidFill>
                  <a:schemeClr val="tx2"/>
                </a:solidFill>
              </a:rPr>
              <a:t>	</a:t>
            </a:r>
            <a:r>
              <a:rPr lang="en-US" altLang="zh-CN" sz="10000" b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endParaRPr lang="zh-CN" altLang="en-US" sz="10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en-US" altLang="zh-CN" sz="10000" b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 《</a:t>
            </a:r>
            <a:r>
              <a:rPr lang="zh-CN" altLang="en-US" sz="10000" b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整全教育</a:t>
            </a:r>
            <a:r>
              <a:rPr lang="zh-CN" altLang="en-US" sz="100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中文</a:t>
            </a:r>
            <a:r>
              <a:rPr lang="en-US" altLang="zh-CN" sz="10000" b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10000" b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教材</a:t>
            </a:r>
          </a:p>
          <a:p>
            <a:pPr>
              <a:lnSpc>
                <a:spcPts val="5000"/>
              </a:lnSpc>
            </a:pPr>
            <a:r>
              <a:rPr lang="zh-CN" altLang="en-US" sz="10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  </a:t>
            </a:r>
          </a:p>
          <a:p>
            <a:r>
              <a:rPr lang="en-US" altLang="zh-CN" sz="9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r>
              <a:rPr lang="en-US" altLang="zh-CN" sz="96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en-US" sz="10000" b="1">
              <a:solidFill>
                <a:schemeClr val="tx2"/>
              </a:solidFill>
            </a:endParaRPr>
          </a:p>
          <a:p>
            <a:r>
              <a:rPr lang="en-US" sz="100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  </a:t>
            </a:r>
            <a:r>
              <a:rPr lang="zh-CN" altLang="en-US" sz="9600" b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姒玉明</a:t>
            </a:r>
            <a:endParaRPr lang="en-US" altLang="zh-CN" sz="9600" b="1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10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10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8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	</a:t>
            </a:r>
          </a:p>
          <a:p>
            <a:endParaRPr lang="en-US" sz="84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holisticedu.us</a:t>
            </a:r>
          </a:p>
          <a:p>
            <a:endParaRPr lang="en-US" sz="84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4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0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85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25623" y="577050"/>
            <a:ext cx="10182687" cy="372862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zh-CN" altLang="en-US" sz="44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解决之道</a:t>
            </a:r>
            <a:endParaRPr lang="en-US" altLang="zh-CN" sz="4400" b="1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zh-CN" sz="8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buNone/>
            </a:pP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针对</a:t>
            </a:r>
            <a:r>
              <a:rPr lang="en-US" altLang="zh-CN" sz="4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boring,</a:t>
            </a:r>
            <a:r>
              <a:rPr lang="zh-CN" altLang="en-US" sz="4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dull</a:t>
            </a: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的问题</a:t>
            </a:r>
            <a:endParaRPr lang="en-US" altLang="zh-CN" sz="44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buNone/>
            </a:pP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编著有趣味、有美感和有品味的课文</a:t>
            </a:r>
            <a:endParaRPr lang="en-US" altLang="zh-CN" sz="44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buNone/>
            </a:pP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低年级、中年级和高年级的课文为例</a:t>
            </a:r>
            <a:endParaRPr lang="en-US" altLang="zh-CN" sz="44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buNone/>
            </a:pPr>
            <a:r>
              <a:rPr lang="en-US" altLang="zh-CN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</a:t>
            </a:r>
            <a:endParaRPr lang="en-US" altLang="zh-CN" sz="4400" b="1">
              <a:solidFill>
                <a:srgbClr val="0000CC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3C2279-2187-40F3-AF4C-D9BA6CEF8570}"/>
              </a:ext>
            </a:extLst>
          </p:cNvPr>
          <p:cNvSpPr txBox="1"/>
          <p:nvPr/>
        </p:nvSpPr>
        <p:spPr>
          <a:xfrm>
            <a:off x="1109709" y="443883"/>
            <a:ext cx="8726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二年级第十八课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3F802-62CF-404F-8E10-3A0D2B2BC8B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61" y="1556077"/>
            <a:ext cx="3263900" cy="425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222_18">
            <a:hlinkClick r:id="" action="ppaction://media"/>
            <a:extLst>
              <a:ext uri="{FF2B5EF4-FFF2-40B4-BE49-F238E27FC236}">
                <a16:creationId xmlns:a16="http://schemas.microsoft.com/office/drawing/2014/main" id="{C626A762-EB95-43B3-882C-B185E681E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0399" y="2166152"/>
            <a:ext cx="5576683" cy="31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3C2279-2187-40F3-AF4C-D9BA6CEF8570}"/>
              </a:ext>
            </a:extLst>
          </p:cNvPr>
          <p:cNvSpPr txBox="1"/>
          <p:nvPr/>
        </p:nvSpPr>
        <p:spPr>
          <a:xfrm>
            <a:off x="1171851" y="443883"/>
            <a:ext cx="86646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             四年级第四课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444_04">
            <a:hlinkClick r:id="" action="ppaction://media"/>
            <a:extLst>
              <a:ext uri="{FF2B5EF4-FFF2-40B4-BE49-F238E27FC236}">
                <a16:creationId xmlns:a16="http://schemas.microsoft.com/office/drawing/2014/main" id="{1A7440E4-8112-42B3-9DEC-9C76CCE63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3084" y="2956280"/>
            <a:ext cx="4686640" cy="2634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3B653-100A-4085-AF78-EB3F739768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1" y="3030417"/>
            <a:ext cx="3965024" cy="28034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90A28E-73E3-46EA-8498-B2F00F7AA78F}"/>
              </a:ext>
            </a:extLst>
          </p:cNvPr>
          <p:cNvSpPr txBox="1"/>
          <p:nvPr/>
        </p:nvSpPr>
        <p:spPr>
          <a:xfrm>
            <a:off x="1322772" y="1361527"/>
            <a:ext cx="98453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课文描写了荷花湖在四季里的变化。一位同学利用了这篇课文的构思，写的作文</a:t>
            </a:r>
            <a:r>
              <a:rPr lang="en-US" altLang="zh-CN" sz="280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sz="280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妹妹和小猫</a:t>
            </a:r>
            <a:r>
              <a:rPr lang="en-US" altLang="zh-CN" sz="280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r>
              <a:rPr lang="zh-CN" altLang="en-US" sz="280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，收录在了</a:t>
            </a:r>
            <a:r>
              <a:rPr lang="zh-CN" altLang="en-US" sz="28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第五册课文的附录里。后面会和大家分享。</a:t>
            </a:r>
            <a:endParaRPr lang="en-US" sz="28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73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4931E9-3D97-43B8-B23E-273832EE5C2F}"/>
              </a:ext>
            </a:extLst>
          </p:cNvPr>
          <p:cNvSpPr txBox="1"/>
          <p:nvPr/>
        </p:nvSpPr>
        <p:spPr>
          <a:xfrm rot="10800000" flipV="1">
            <a:off x="4616385" y="1052938"/>
            <a:ext cx="648957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/>
          </a:p>
          <a:p>
            <a:r>
              <a:rPr lang="zh-CN" altLang="en-US" sz="2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张楠老师朗诵</a:t>
            </a:r>
            <a:r>
              <a:rPr lang="en-US" altLang="zh-CN" sz="2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sz="2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笑话与故事</a:t>
            </a:r>
            <a:r>
              <a:rPr lang="en-US" altLang="zh-CN" sz="2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r>
              <a:rPr lang="zh-CN" altLang="en-US" sz="2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中的一个故事</a:t>
            </a:r>
            <a:endParaRPr lang="en-US" sz="2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208BC-1B65-471E-A6BC-6148C3540577}"/>
              </a:ext>
            </a:extLst>
          </p:cNvPr>
          <p:cNvSpPr txBox="1"/>
          <p:nvPr/>
        </p:nvSpPr>
        <p:spPr>
          <a:xfrm>
            <a:off x="365742" y="435006"/>
            <a:ext cx="10628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i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Thought-Provoking Jokes, Humors, Stories  </a:t>
            </a:r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2022</a:t>
            </a:r>
            <a:r>
              <a:rPr lang="zh-CN" altLang="en-US" sz="2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年版有</a:t>
            </a:r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140</a:t>
            </a:r>
            <a:r>
              <a:rPr lang="zh-CN" altLang="en-US" sz="2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页，</a:t>
            </a:r>
            <a:r>
              <a:rPr lang="en-US" altLang="zh-CN" sz="2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54087</a:t>
            </a:r>
            <a:r>
              <a:rPr lang="zh-CN" altLang="en-US" sz="2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个字</a:t>
            </a:r>
            <a:endParaRPr lang="en-US" sz="24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39AC60-08DC-4B33-B611-FDBEE8886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2" y="1052937"/>
            <a:ext cx="4010972" cy="5190669"/>
          </a:xfrm>
          <a:prstGeom prst="rect">
            <a:avLst/>
          </a:prstGeom>
        </p:spPr>
      </p:pic>
      <p:pic>
        <p:nvPicPr>
          <p:cNvPr id="3" name="医术">
            <a:hlinkClick r:id="" action="ppaction://media"/>
            <a:extLst>
              <a:ext uri="{FF2B5EF4-FFF2-40B4-BE49-F238E27FC236}">
                <a16:creationId xmlns:a16="http://schemas.microsoft.com/office/drawing/2014/main" id="{B2A9D525-344B-4CE2-B55E-DA0847B94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0456" y="2210540"/>
            <a:ext cx="6113682" cy="34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25623" y="577049"/>
            <a:ext cx="9969623" cy="5308845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zh-CN" altLang="en-US" sz="44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解决之道</a:t>
            </a:r>
            <a:endParaRPr lang="en-US" altLang="zh-CN" sz="4400" b="1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buNone/>
            </a:pPr>
            <a:endParaRPr lang="en-US" altLang="zh-CN" sz="8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buNone/>
            </a:pP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针对</a:t>
            </a:r>
            <a:r>
              <a:rPr lang="en-US" altLang="zh-CN" sz="4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fake, childish</a:t>
            </a: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的问题</a:t>
            </a:r>
            <a:endParaRPr lang="en-US" altLang="zh-CN" sz="4400">
              <a:solidFill>
                <a:srgbClr val="FF000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buNone/>
            </a:pP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比较、参考美国的英语教学内容，然后编著真实、有挑战和有用处</a:t>
            </a:r>
            <a:r>
              <a:rPr lang="en-US" altLang="zh-CN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与华裔的学业有关</a:t>
            </a:r>
            <a:r>
              <a:rPr lang="en-US" altLang="zh-CN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的课文。</a:t>
            </a:r>
            <a:endParaRPr lang="en-US" altLang="zh-CN" sz="44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buNone/>
            </a:pP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44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美国中、高年级的英语教学内容</a:t>
            </a:r>
            <a:endParaRPr lang="en-US" altLang="zh-CN" sz="4400">
              <a:solidFill>
                <a:srgbClr val="0000CC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buNone/>
            </a:pPr>
            <a:endParaRPr lang="en-US" altLang="zh-CN" sz="44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56948" y="585927"/>
            <a:ext cx="9632272" cy="5743852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美国的中、高年级的英语教学内容，</a:t>
            </a:r>
            <a:endParaRPr lang="en-US" altLang="zh-CN" sz="36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多偏重人物、历史、记叙、说明、科普</a:t>
            </a:r>
            <a:endParaRPr lang="en-US" altLang="zh-CN" sz="36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等非虚构类文章。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以</a:t>
            </a:r>
            <a:r>
              <a:rPr lang="en-US" altLang="zh-CN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McGraw Hill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教育机</a:t>
            </a:r>
            <a:endParaRPr lang="en-US" altLang="zh-CN" sz="35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构的</a:t>
            </a:r>
            <a:r>
              <a:rPr lang="en-US" altLang="zh-CN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Wonders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英文教材六年级为例，</a:t>
            </a:r>
            <a:r>
              <a:rPr lang="en-US" altLang="zh-CN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30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篇</a:t>
            </a:r>
            <a:endParaRPr lang="en-US" altLang="zh-CN" sz="35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课文的体裁安排，</a:t>
            </a:r>
            <a:r>
              <a:rPr lang="en-US" altLang="zh-CN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60%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属于非虚构类课文。</a:t>
            </a:r>
            <a:endParaRPr lang="en-US" altLang="zh-CN" sz="35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其中的</a:t>
            </a:r>
            <a:r>
              <a:rPr lang="en-US" altLang="zh-CN" sz="35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Expository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说明、记叙、科普</a:t>
            </a:r>
            <a:r>
              <a:rPr lang="en-US" altLang="zh-CN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文</a:t>
            </a:r>
            <a:endParaRPr lang="en-US" altLang="zh-CN" sz="35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章有</a:t>
            </a:r>
            <a:r>
              <a:rPr lang="en-US" altLang="zh-CN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篇，占了</a:t>
            </a:r>
            <a:r>
              <a:rPr lang="en-US" altLang="zh-CN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30%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35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zh-CN" altLang="en-US" sz="35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这个</a:t>
            </a:r>
            <a:r>
              <a:rPr lang="en-US" altLang="zh-CN" sz="35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Expository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的意思是</a:t>
            </a:r>
            <a:r>
              <a:rPr lang="en-US" altLang="zh-CN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serving to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explain</a:t>
            </a: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，是文学、新闻、科学等领域中的</a:t>
            </a:r>
            <a:endParaRPr lang="en-US" altLang="zh-CN" sz="35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写作必备技能，是语言的表达能力和组织</a:t>
            </a:r>
            <a:endParaRPr lang="en-US" altLang="zh-CN" sz="35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CN" altLang="en-US" sz="35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能力的试金石。</a:t>
            </a:r>
            <a:endParaRPr lang="en-US" altLang="zh-CN" sz="35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zh-CN" altLang="en-US" sz="35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EC817-1CEF-47E6-8A63-984F7953C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61" y="3662264"/>
            <a:ext cx="2229906" cy="2807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889E24-C981-4A82-9837-93C470367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94" y="641481"/>
            <a:ext cx="2201173" cy="28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12053" y="514905"/>
            <a:ext cx="9951869" cy="488271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zh-CN" altLang="en-US" sz="7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因为他们的英语课文，大部分都属于非虚构类文章，其中又以说明文、记叙文和科普课文为主，所以</a:t>
            </a:r>
            <a:r>
              <a:rPr lang="en-US" altLang="zh-CN" sz="7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7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整全教育中文</a:t>
            </a:r>
            <a:r>
              <a:rPr lang="en-US" altLang="zh-CN" sz="7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7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的课文就尽量和他们的学业相关。比如说课文涵盖了生物、物理、法律、历史、音乐、艺术等和科学</a:t>
            </a:r>
            <a:r>
              <a:rPr lang="en-US" altLang="zh-CN" sz="7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(science), </a:t>
            </a:r>
            <a:r>
              <a:rPr lang="zh-CN" altLang="en-US" sz="7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社科</a:t>
            </a:r>
            <a:r>
              <a:rPr lang="en-US" altLang="zh-CN" sz="7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(social studies) </a:t>
            </a:r>
            <a:r>
              <a:rPr lang="zh-CN" altLang="en-US" sz="7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科目相关的内容。同时还要在课文里落实贯彻整全教育的理念。</a:t>
            </a:r>
            <a:endParaRPr lang="zh-CN" altLang="en-US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88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41033" y="614778"/>
            <a:ext cx="10502284" cy="3868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教育的理念如前所述</a:t>
            </a:r>
            <a:r>
              <a:rPr lang="zh-CN" altLang="en-US" sz="48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43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要引导学生在</a:t>
            </a:r>
            <a:r>
              <a:rPr lang="zh-CN" altLang="en-US" sz="430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认知、审美、交际、情绪、灵性</a:t>
            </a:r>
            <a:r>
              <a:rPr lang="zh-CN" altLang="en-US" sz="43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各方面都得到均衡、整体的发展，成为既能纵向思考，也能横向联想的人。</a:t>
            </a:r>
            <a:endParaRPr lang="en-US" altLang="zh-CN" sz="43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43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	  </a:t>
            </a:r>
            <a:r>
              <a:rPr lang="zh-CN" altLang="en-US" sz="430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具体要怎样落实呢？</a:t>
            </a:r>
            <a:endParaRPr lang="zh-CN" altLang="en-US" sz="40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7F41A-D5EE-437D-9FFC-FEB76F51E6B4}"/>
              </a:ext>
            </a:extLst>
          </p:cNvPr>
          <p:cNvSpPr txBox="1"/>
          <p:nvPr/>
        </p:nvSpPr>
        <p:spPr>
          <a:xfrm>
            <a:off x="-239698" y="373526"/>
            <a:ext cx="96056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endParaRPr lang="en-US" altLang="zh-CN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1998AB-C7A2-40CD-A63C-51791A0EE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89" y="2134301"/>
            <a:ext cx="5114739" cy="3661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85623D-5E7E-432D-B6D6-6FA4F1FF9491}"/>
              </a:ext>
            </a:extLst>
          </p:cNvPr>
          <p:cNvSpPr txBox="1"/>
          <p:nvPr/>
        </p:nvSpPr>
        <p:spPr>
          <a:xfrm>
            <a:off x="2149875" y="308109"/>
            <a:ext cx="83361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今天的晚餐会是这样的吗</a:t>
            </a:r>
            <a:r>
              <a:rPr lang="zh-CN" altLang="en-US" sz="400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altLang="zh-CN" sz="4000">
              <a:solidFill>
                <a:schemeClr val="tx2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各类调料和盘托出，置于桌面</a:t>
            </a:r>
            <a:r>
              <a:rPr lang="zh-CN" altLang="en-US" sz="400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80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B0948-32AE-4A89-B733-E94D5F29F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82" y="1454827"/>
            <a:ext cx="6387483" cy="4790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EB6005-5EC0-4D6A-82BE-1E806FC8A95B}"/>
              </a:ext>
            </a:extLst>
          </p:cNvPr>
          <p:cNvSpPr txBox="1"/>
          <p:nvPr/>
        </p:nvSpPr>
        <p:spPr>
          <a:xfrm>
            <a:off x="1651247" y="612560"/>
            <a:ext cx="8851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我相信是类似这样的，如同老师们的家宴。</a:t>
            </a:r>
            <a:endParaRPr lang="en-US" sz="36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85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88272" y="568411"/>
            <a:ext cx="11114843" cy="4562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3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   </a:t>
            </a:r>
            <a:r>
              <a:rPr lang="zh-CN" altLang="en-US" sz="40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讲座概览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一</a:t>
            </a:r>
            <a:r>
              <a:rPr lang="en-US" altLang="zh-CN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   </a:t>
            </a: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回答什么是整全教育</a:t>
            </a:r>
            <a:r>
              <a:rPr lang="zh-CN" altLang="en-US" sz="360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？</a:t>
            </a: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什么是</a:t>
            </a:r>
            <a:r>
              <a:rPr lang="en-US" altLang="zh-CN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整全教育中文</a:t>
            </a:r>
            <a:r>
              <a:rPr lang="en-US" altLang="zh-CN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360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altLang="zh-CN" sz="3600">
              <a:solidFill>
                <a:schemeClr val="tx2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</a:t>
            </a:r>
            <a:endParaRPr lang="en-US" altLang="zh-CN" sz="8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二</a:t>
            </a:r>
            <a:r>
              <a:rPr lang="en-US" altLang="zh-CN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 </a:t>
            </a: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介绍</a:t>
            </a:r>
            <a:r>
              <a:rPr lang="en-US" altLang="zh-CN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整全教育中文</a:t>
            </a:r>
            <a:r>
              <a:rPr lang="en-US" altLang="zh-CN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教材的课文内容</a:t>
            </a:r>
            <a:endParaRPr lang="en-US" altLang="zh-CN" sz="36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endParaRPr lang="en-US" altLang="zh-CN" sz="3600">
              <a:solidFill>
                <a:srgbClr val="0000CC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7F41A-D5EE-437D-9FFC-FEB76F51E6B4}"/>
              </a:ext>
            </a:extLst>
          </p:cNvPr>
          <p:cNvSpPr txBox="1"/>
          <p:nvPr/>
        </p:nvSpPr>
        <p:spPr>
          <a:xfrm>
            <a:off x="806667" y="275466"/>
            <a:ext cx="997970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3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整全教育的理念如何落实、贯彻在</a:t>
            </a:r>
            <a:r>
              <a:rPr lang="en-US" altLang="zh-CN" sz="3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sz="3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整全教育中文</a:t>
            </a:r>
            <a:r>
              <a:rPr lang="en-US" altLang="zh-CN" sz="3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</a:p>
          <a:p>
            <a:r>
              <a:rPr lang="zh-CN" altLang="en-US" sz="3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CN" altLang="en-US" sz="30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如同炒菜，盐、豆瓣酱等调料要放进菜里，而非和盘托出。</a:t>
            </a:r>
            <a:endParaRPr lang="en-US" altLang="zh-CN" sz="3000" b="1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3CA69-2AFF-4D2D-8A57-4BBD0D141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406" y="2024332"/>
            <a:ext cx="4793941" cy="3704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1998AB-C7A2-40CD-A63C-51791A0EE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67" y="2002518"/>
            <a:ext cx="5114739" cy="3661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E6FE1E-F336-43F6-A48B-EE7CA5543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436" y="1343919"/>
            <a:ext cx="657679" cy="626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BDC918-1F1B-427D-836A-5D4CE5444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49" y="1411271"/>
            <a:ext cx="686776" cy="581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E72098-B112-41FB-B117-F8A252EBF957}"/>
              </a:ext>
            </a:extLst>
          </p:cNvPr>
          <p:cNvSpPr txBox="1"/>
          <p:nvPr/>
        </p:nvSpPr>
        <p:spPr>
          <a:xfrm>
            <a:off x="4829453" y="5761207"/>
            <a:ext cx="44824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举例说明</a:t>
            </a:r>
            <a:endParaRPr lang="en-US" sz="40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68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7327A8-16C9-4D60-93E0-05452F035682}"/>
              </a:ext>
            </a:extLst>
          </p:cNvPr>
          <p:cNvSpPr txBox="1"/>
          <p:nvPr/>
        </p:nvSpPr>
        <p:spPr>
          <a:xfrm>
            <a:off x="887767" y="967666"/>
            <a:ext cx="442995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第一课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荷塘月夜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审美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	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第二课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海为什么是蓝色的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第三课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榆树和铁圈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第四课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聪明的法官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第五课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急中生智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lang="zh-CN" altLang="en-US" sz="24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情绪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第六课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地球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第七课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蜜蜂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第八课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加利利湖与死海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第九课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冬眠的蛙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第十课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蒲公英的智慧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第十一课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泰坦尼克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第十二课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风筝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9F5D2-BF38-4B6C-911D-08C6F0275853}"/>
              </a:ext>
            </a:extLst>
          </p:cNvPr>
          <p:cNvSpPr txBox="1"/>
          <p:nvPr/>
        </p:nvSpPr>
        <p:spPr>
          <a:xfrm>
            <a:off x="5778723" y="1301819"/>
            <a:ext cx="474067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第十三课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阿耳南打麦场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交际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sz="24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第十四课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输了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lang="zh-CN" altLang="en-US" sz="24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情绪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sz="24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第十五课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熊猫与竹子</a:t>
            </a:r>
            <a:endParaRPr lang="en-US" sz="24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第十六课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互利共生</a:t>
            </a:r>
            <a:endParaRPr lang="en-US" sz="24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第十七课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将军与画家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审美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第十八课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麻雀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lang="zh-CN" altLang="en-US" sz="24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灵性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第十九课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蚕的一生</a:t>
            </a:r>
            <a:endParaRPr lang="en-US" sz="24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第二十课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坐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交际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sz="24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第二十一课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蔡伦造纸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第二十二课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我们家的猫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第二十三课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sz="2400" err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汉字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第二十四课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</a:t>
            </a:r>
            <a:r>
              <a:rPr lang="en-US" sz="2400" err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你像哪一个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lang="zh-CN" altLang="en-US" sz="24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灵性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sz="24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  <a:p>
            <a:endParaRPr lang="en-US" sz="2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sz="2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sz="2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sz="2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895DD-74A8-47F5-B861-5D7C6237EB48}"/>
              </a:ext>
            </a:extLst>
          </p:cNvPr>
          <p:cNvSpPr txBox="1"/>
          <p:nvPr/>
        </p:nvSpPr>
        <p:spPr>
          <a:xfrm rot="10800000" flipV="1">
            <a:off x="577049" y="121738"/>
            <a:ext cx="101294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《</a:t>
            </a:r>
            <a:r>
              <a:rPr lang="zh-CN" altLang="en-US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整全教育中文</a:t>
            </a:r>
            <a:r>
              <a:rPr lang="en-US" altLang="zh-CN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r>
              <a:rPr lang="zh-CN" altLang="en-US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第五册课文目录</a:t>
            </a:r>
            <a:endParaRPr lang="en-US" altLang="zh-CN" sz="32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en-US" altLang="zh-CN" sz="8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2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           整全教育强调的认知、审美、交际、情绪、灵性都在其中</a:t>
            </a:r>
            <a:endParaRPr lang="en-US" sz="2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4310" y="5922411"/>
            <a:ext cx="7288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蓝色表示</a:t>
            </a:r>
            <a:r>
              <a:rPr lang="en-US" altLang="zh-CN" sz="24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Expository</a:t>
            </a:r>
            <a:r>
              <a:rPr lang="zh-CN" altLang="en-US" sz="24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文章，带出来什么效果呢？</a:t>
            </a:r>
            <a:endParaRPr lang="en-US" sz="2400">
              <a:solidFill>
                <a:srgbClr val="0000CC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C7318F-7E1C-471F-9DD2-9ED7EDE9AB8E}"/>
              </a:ext>
            </a:extLst>
          </p:cNvPr>
          <p:cNvSpPr txBox="1"/>
          <p:nvPr/>
        </p:nvSpPr>
        <p:spPr>
          <a:xfrm flipH="1">
            <a:off x="10706470" y="1168179"/>
            <a:ext cx="8273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括号里的文字表示该课文的主题或类别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75207" y="577048"/>
            <a:ext cx="11407807" cy="5672832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altLang="zh-CN" sz="44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Expository</a:t>
            </a:r>
            <a:r>
              <a:rPr lang="zh-CN" altLang="en-US" sz="44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文章带出来的效果</a:t>
            </a:r>
            <a:endParaRPr lang="en-US" altLang="zh-CN" sz="4400" b="1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en-US" altLang="zh-CN" sz="8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，因为涵盖了生物、物理、法律、艺术等和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科学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(science), 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社科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(social studies)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科目相关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的内容，学生能感觉到中文课与学业有关、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就继续学中文。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，这样的课文能够润物细无声、潜移默化地影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响同学们的写作风格。第五册附录里收录了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三篇同学们的佳作。下面以李芝欣同学的作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45720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文为例，说明整全的课文对学生写作的影响。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27969" y="301842"/>
            <a:ext cx="10804123" cy="60634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李芝欣</a:t>
            </a:r>
            <a:r>
              <a:rPr lang="zh-CN" altLang="en-US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同学利用了第四册第四课</a:t>
            </a:r>
            <a:r>
              <a:rPr lang="en-US" altLang="zh-CN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荷花湖</a:t>
            </a:r>
            <a:r>
              <a:rPr lang="en-US" altLang="zh-CN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  <a:r>
              <a:rPr lang="zh-CN" altLang="en-US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的构思，写了</a:t>
            </a:r>
            <a:r>
              <a:rPr lang="en-US" altLang="zh-CN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妹妹和小猫</a:t>
            </a:r>
            <a:r>
              <a:rPr lang="en-US" altLang="zh-CN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32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endParaRPr lang="en-US" altLang="zh-CN" sz="32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en-US" altLang="zh-CN" sz="28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		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妹妹和小猫</a:t>
            </a:r>
          </a:p>
          <a:p>
            <a:pPr marL="0" indent="0">
              <a:buNone/>
            </a:pPr>
            <a:r>
              <a:rPr lang="en-US" altLang="zh-CN" sz="2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2020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年初，我的邻居生病了。他在医院住了差不多一年了。我邻居家有一个小黑猫，它每天孤独地看着窗户外。有一天我妹妹看见了小猫孤独地坐在那儿。她就跑过去带它玩，慢慢地我妹妹经常陪小猫玩。</a:t>
            </a:r>
          </a:p>
          <a:p>
            <a:pPr marL="0" indent="0">
              <a:buNone/>
            </a:pP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8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春天的时候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，我的妹妹经常摘美丽的花儿送给小猫，我妹妹还唱歌给小猫听。</a:t>
            </a:r>
            <a:r>
              <a:rPr lang="zh-CN" altLang="en-US" sz="28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夏天的时候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我的妹妹吹很多彩虹色的小泡泡给小猫看，还经常穿着可爱的裙子给小猫跳舞。</a:t>
            </a:r>
            <a:r>
              <a:rPr lang="zh-CN" altLang="en-US" sz="28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秋天的时候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，我的妹妹找到许多红橙和黄的叶子放在小猫窗户的旁边。</a:t>
            </a:r>
            <a:r>
              <a:rPr lang="zh-CN" altLang="en-US" sz="28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冬天的时候</a:t>
            </a: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，我的妹妹在下雪的时候，出去堆了一个可爱的雪人送给小猫。小猫每次一看到妹妹就很开心，会喵喵地叫，还躺在地上想让妹妹摸摸它。可惜妹妹只能隔着玻璃摸摸它。</a:t>
            </a:r>
          </a:p>
          <a:p>
            <a:pPr marL="0" indent="0">
              <a:buNone/>
            </a:pP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有一天，邻居的女儿来喂猫吃饭的时候，看见妹妹在窗户外和小猫说话，就邀请妹妹进去看小猫。妹妹兴奋地跑进去抱着小猫，小猫也非常开心，他们俩终于可以不用隔着玻璃玩了！</a:t>
            </a:r>
            <a:endParaRPr lang="en-US" altLang="zh-CN" sz="28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1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作者：李芝欣，宾州费城德华中文学校五年级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8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老师：张瀛月博士</a:t>
            </a:r>
          </a:p>
          <a:p>
            <a:pPr marL="0" indent="0">
              <a:buNone/>
            </a:pPr>
            <a:endParaRPr lang="zh-CN" altLang="en-US" sz="28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7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36846" y="381741"/>
            <a:ext cx="10182687" cy="471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Reading Shapes Writing(</a:t>
            </a:r>
            <a:r>
              <a:rPr lang="zh-CN" altLang="en-US" sz="32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阅读塑造写作，读啥写啥</a:t>
            </a:r>
            <a:r>
              <a:rPr lang="en-US" altLang="zh-CN" sz="32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800" b="1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没有比较就没有鉴别，我原来写作文，总是这样宏大叙事</a:t>
            </a:r>
            <a:r>
              <a:rPr lang="zh-CN" altLang="en-US" sz="3200" i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200" i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.....</a:t>
            </a:r>
            <a:r>
              <a:rPr lang="zh-CN" altLang="en-US" sz="3200" i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我们能有今天的幸福生活，是无数先辈用鲜血换来的</a:t>
            </a:r>
            <a:r>
              <a:rPr lang="en-US" altLang="zh-CN" sz="3200" i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.....</a:t>
            </a:r>
            <a:r>
              <a:rPr lang="zh-CN" altLang="en-US" sz="3200" i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我突然感到胸前的红领巾更加鲜红了。</a:t>
            </a:r>
          </a:p>
          <a:p>
            <a:pPr marL="0" indent="0">
              <a:buNone/>
            </a:pPr>
            <a:r>
              <a:rPr lang="en-US" altLang="zh-CN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《</a:t>
            </a:r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整全教育中文</a:t>
            </a:r>
            <a:r>
              <a:rPr lang="en-US" altLang="zh-CN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的文风，拒绝将情感的枯燥掩藏在热情洋溢的风格背后。</a:t>
            </a:r>
            <a:endParaRPr lang="en-US" altLang="zh-CN" sz="32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32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32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32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32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28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2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25623" y="220662"/>
            <a:ext cx="10662082" cy="6153505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40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总结</a:t>
            </a:r>
            <a:endParaRPr lang="zh-CN" altLang="en-US" sz="4000" b="1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8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《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整全教育中文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将文字、语言、品味、审美、文学和文化整合在一起，不仅让学生学中文，了解华夏历史和传统，而且让中文课堂成为他们学业的帮助和祝福、学习的乐园和成长的摇篮；通过提升学生的文学修养和语言表达能力，让他们能在较高层次上领悟生活，思考问题 。</a:t>
            </a:r>
            <a:r>
              <a:rPr 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			</a:t>
            </a:r>
            <a:r>
              <a:rPr 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Tel &amp;WeChat: 484 320 0936</a:t>
            </a:r>
            <a:endParaRPr lang="zh-CN" altLang="en-US" sz="3600" b="1">
              <a:solidFill>
                <a:srgbClr val="0000CC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1DDC95-7010-4256-9A99-406AF4225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06" y="2140980"/>
            <a:ext cx="5114739" cy="3661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CE032F-9AE5-4C18-B1AA-5DC53639D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2" y="2140980"/>
            <a:ext cx="4882249" cy="3661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E55CC9-FFAB-476D-A17E-45DAD86DA272}"/>
              </a:ext>
            </a:extLst>
          </p:cNvPr>
          <p:cNvSpPr txBox="1"/>
          <p:nvPr/>
        </p:nvSpPr>
        <p:spPr>
          <a:xfrm>
            <a:off x="749562" y="567319"/>
            <a:ext cx="10692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课文的朗读大部分是请太太完成的。让太太多讲话，晚餐就能充分体现整全教育的理念、情怀和模式。</a:t>
            </a:r>
            <a:endParaRPr lang="en-US" sz="36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38DE12-B999-444A-AB1D-9BBCC66CC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051" y="1287263"/>
            <a:ext cx="343322" cy="3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85419" y="461640"/>
            <a:ext cx="10173811" cy="40837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    </a:t>
            </a:r>
            <a:r>
              <a:rPr lang="en-US" altLang="zh-CN" sz="40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40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讲座预期效果</a:t>
            </a:r>
            <a:endParaRPr lang="en-US" altLang="zh-CN" sz="4000" b="1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9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</a:t>
            </a:r>
            <a:endParaRPr lang="en-US" altLang="zh-CN" sz="9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了解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整全教育中文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教材的内容，以及编著此套教材的必要性和意义。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 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了解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整全教育中文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中整全教育的含义，为什么要整全和怎样落实。</a:t>
            </a:r>
            <a:endParaRPr lang="en-US" altLang="zh-CN" sz="4000" b="1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23277" y="452761"/>
            <a:ext cx="10280341" cy="5628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	</a:t>
            </a:r>
            <a:r>
              <a:rPr lang="en-US" altLang="zh-CN" sz="4000" b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en-US" sz="4300" b="1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整全教育</a:t>
            </a:r>
            <a:endParaRPr lang="en-US" altLang="zh-CN" sz="1300" b="1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43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整全教育关注的是珍贵无比的</a:t>
            </a:r>
            <a:r>
              <a:rPr lang="zh-CN" altLang="en-US" sz="5200" b="1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人</a:t>
            </a:r>
            <a:r>
              <a:rPr lang="zh-CN" altLang="en-US" sz="43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，所以不主张在人身上，强迫添加外来的累赘，而是致力于恢复人原有的潜能、价值和恩赐，引导他们在</a:t>
            </a:r>
            <a:r>
              <a:rPr lang="zh-CN" altLang="en-US" sz="4300">
                <a:solidFill>
                  <a:srgbClr val="0000CC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认知、审美、交际、情绪、灵性</a:t>
            </a:r>
            <a:r>
              <a:rPr lang="zh-CN" altLang="en-US" sz="43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各方面都得到均衡、整体的发展，成为既能纵向思考，也能横向联想的人。 </a:t>
            </a:r>
            <a:r>
              <a:rPr lang="zh-CN" altLang="en-US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   </a:t>
            </a:r>
            <a:endParaRPr lang="zh-CN" altLang="en-US" sz="40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3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3683" y="399495"/>
            <a:ext cx="10493404" cy="4882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40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整全教育中文</a:t>
            </a:r>
            <a:r>
              <a:rPr lang="en-US" altLang="zh-CN" sz="40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是一套针对</a:t>
            </a:r>
            <a:r>
              <a:rPr lang="zh-CN" altLang="en-US" sz="4400" b="1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华裔</a:t>
            </a:r>
            <a:r>
              <a:rPr lang="zh-CN" altLang="en-US" sz="44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的生活环境和文化背景而编写的中文教材，注重趣味性、真实性和与华裔学业的相关性。</a:t>
            </a:r>
            <a:endParaRPr lang="en-US" altLang="zh-CN" sz="44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3600" b="1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  </a:t>
            </a:r>
            <a:r>
              <a:rPr lang="zh-CN" altLang="en-US" sz="3600" b="1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华裔：</a:t>
            </a:r>
            <a:r>
              <a:rPr lang="zh-CN" altLang="en-US" sz="36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周末中文学校、在家教育等的学生。</a:t>
            </a:r>
          </a:p>
          <a:p>
            <a:pPr marL="0" indent="0">
              <a:buNone/>
            </a:pPr>
            <a:endParaRPr lang="zh-CN" altLang="en-US" sz="36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CN" altLang="en-US" sz="36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4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6405" y="186431"/>
            <a:ext cx="933505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教材共有</a:t>
            </a:r>
            <a:r>
              <a:rPr lang="en-US" altLang="zh-CN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册，从学前班，</a:t>
            </a:r>
            <a:r>
              <a:rPr lang="en-US" altLang="zh-CN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1─8</a:t>
            </a:r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年级，到</a:t>
            </a:r>
            <a:r>
              <a:rPr lang="en-US" altLang="zh-CN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年级的</a:t>
            </a:r>
            <a:r>
              <a:rPr lang="en-US" altLang="zh-CN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AP</a:t>
            </a:r>
            <a:r>
              <a:rPr lang="zh-CN" altLang="en-US" sz="32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中文；每篇课文配有练习册、多媒体材料和课件。</a:t>
            </a:r>
          </a:p>
          <a:p>
            <a:r>
              <a:rPr lang="en-US" altLang="zh-CN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	</a:t>
            </a:r>
            <a:endParaRPr lang="en-US" altLang="zh-CN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28" name="Picture 4" descr="Level K">
            <a:extLst>
              <a:ext uri="{FF2B5EF4-FFF2-40B4-BE49-F238E27FC236}">
                <a16:creationId xmlns:a16="http://schemas.microsoft.com/office/drawing/2014/main" id="{08AB7FE0-B433-42D5-BAF0-39BC276B1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4" y="1210671"/>
            <a:ext cx="1943101" cy="25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vel One">
            <a:extLst>
              <a:ext uri="{FF2B5EF4-FFF2-40B4-BE49-F238E27FC236}">
                <a16:creationId xmlns:a16="http://schemas.microsoft.com/office/drawing/2014/main" id="{742F3D6F-7DF6-4F08-9294-C2C9BB72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703" y="1210810"/>
            <a:ext cx="194299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vel Two">
            <a:extLst>
              <a:ext uri="{FF2B5EF4-FFF2-40B4-BE49-F238E27FC236}">
                <a16:creationId xmlns:a16="http://schemas.microsoft.com/office/drawing/2014/main" id="{3AAEF149-6B9A-44D9-AFE2-93361A99B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089" y="1210810"/>
            <a:ext cx="194299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vel Three">
            <a:extLst>
              <a:ext uri="{FF2B5EF4-FFF2-40B4-BE49-F238E27FC236}">
                <a16:creationId xmlns:a16="http://schemas.microsoft.com/office/drawing/2014/main" id="{8013E4DA-0FD8-4293-A97B-A0B76824A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353" y="1210810"/>
            <a:ext cx="194299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evel Four">
            <a:extLst>
              <a:ext uri="{FF2B5EF4-FFF2-40B4-BE49-F238E27FC236}">
                <a16:creationId xmlns:a16="http://schemas.microsoft.com/office/drawing/2014/main" id="{E0E261BA-4D3A-4875-8A22-DD47B6B1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495" y="1210673"/>
            <a:ext cx="1943100" cy="251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evel Five">
            <a:extLst>
              <a:ext uri="{FF2B5EF4-FFF2-40B4-BE49-F238E27FC236}">
                <a16:creationId xmlns:a16="http://schemas.microsoft.com/office/drawing/2014/main" id="{48E614B5-A949-45DB-9C63-4ED25DD9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74" y="3972773"/>
            <a:ext cx="1943100" cy="251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evel Six">
            <a:extLst>
              <a:ext uri="{FF2B5EF4-FFF2-40B4-BE49-F238E27FC236}">
                <a16:creationId xmlns:a16="http://schemas.microsoft.com/office/drawing/2014/main" id="{EC866238-95ED-4864-9C55-27CD34CF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49" y="3964888"/>
            <a:ext cx="1943101" cy="25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evel Eight">
            <a:extLst>
              <a:ext uri="{FF2B5EF4-FFF2-40B4-BE49-F238E27FC236}">
                <a16:creationId xmlns:a16="http://schemas.microsoft.com/office/drawing/2014/main" id="{C3D4635D-6DB6-4D87-97CF-D591EFCC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09" y="3972773"/>
            <a:ext cx="194299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P Chinese">
            <a:extLst>
              <a:ext uri="{FF2B5EF4-FFF2-40B4-BE49-F238E27FC236}">
                <a16:creationId xmlns:a16="http://schemas.microsoft.com/office/drawing/2014/main" id="{A8077BDA-C78C-417A-9771-83417ACDD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35" y="3937262"/>
            <a:ext cx="1942994" cy="25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116E03-AB3C-4203-A0F4-F54AFAB2DE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892" y="3965023"/>
            <a:ext cx="1942995" cy="251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0159" y="568411"/>
            <a:ext cx="10518458" cy="3817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3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	  </a:t>
            </a:r>
            <a:r>
              <a:rPr lang="zh-CN" altLang="en-US" sz="40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讲座概览</a:t>
            </a:r>
          </a:p>
          <a:p>
            <a:pPr marL="0" indent="0">
              <a:spcBef>
                <a:spcPts val="600"/>
              </a:spcBef>
              <a:buNone/>
            </a:pP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40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一</a:t>
            </a:r>
            <a:r>
              <a:rPr lang="en-US" altLang="zh-CN" sz="40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 </a:t>
            </a:r>
            <a:r>
              <a:rPr lang="zh-CN" altLang="en-US" sz="40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什么是整全教育</a:t>
            </a:r>
            <a:r>
              <a:rPr lang="zh-CN" altLang="en-US" sz="4000">
                <a:solidFill>
                  <a:schemeClr val="bg1">
                    <a:lumMod val="7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？</a:t>
            </a:r>
            <a:r>
              <a:rPr lang="zh-CN" altLang="en-US" sz="40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什么是</a:t>
            </a:r>
            <a:r>
              <a:rPr lang="en-US" altLang="zh-CN" sz="40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40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</a:t>
            </a:r>
            <a:endParaRPr lang="en-US" altLang="zh-CN" sz="400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40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	 </a:t>
            </a:r>
            <a:r>
              <a:rPr lang="zh-CN" altLang="en-US" sz="40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全教育中文</a:t>
            </a:r>
            <a:r>
              <a:rPr lang="en-US" altLang="zh-CN" sz="400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>
                <a:solidFill>
                  <a:schemeClr val="bg1">
                    <a:lumMod val="7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？</a:t>
            </a:r>
            <a:endParaRPr lang="en-US" altLang="zh-CN" sz="4000">
              <a:solidFill>
                <a:schemeClr val="bg1">
                  <a:lumMod val="7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二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 《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整全教育中文</a:t>
            </a: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教材课文的内容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C6BB7-3A8D-45CA-96B8-D8F4BD6992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19" y="2038574"/>
            <a:ext cx="549289" cy="544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63723-9680-4E39-B2D7-C81DA5C9E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83" y="3644099"/>
            <a:ext cx="42862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05017" y="399496"/>
            <a:ext cx="9543496" cy="562844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4000" b="1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周末中文学校里常见到的现象</a:t>
            </a:r>
            <a:endParaRPr lang="en-US" altLang="zh-CN" sz="4000" b="1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CN" sz="800" b="1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CN" sz="800" b="1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en-US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学生入校。先生曰：“汝来何事</a:t>
            </a:r>
            <a:r>
              <a:rPr lang="zh-CN" altLang="en-US" sz="4000">
                <a:solidFill>
                  <a:schemeClr val="tx2"/>
                </a:solidFill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？”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 </a:t>
            </a:r>
            <a:r>
              <a:rPr lang="zh-CN" altLang="en-US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学生曰：“奉父母之命，来此读书。”</a:t>
            </a:r>
          </a:p>
          <a:p>
            <a:pPr marL="0" indent="0">
              <a:buNone/>
            </a:pPr>
            <a:endParaRPr lang="en-US" altLang="zh-CN" sz="4000">
              <a:solidFill>
                <a:srgbClr val="0000CC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96A3F7-0607-47C7-A876-CE8C256A0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90" y="2675964"/>
            <a:ext cx="6249879" cy="351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3682" y="310718"/>
            <a:ext cx="10395751" cy="6107837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zh-CN" altLang="en-US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某些海外华人家庭学中文的写照</a:t>
            </a:r>
            <a:endParaRPr lang="en-US" altLang="zh-CN" sz="4000">
              <a:solidFill>
                <a:schemeClr val="tx2"/>
              </a:solidFill>
              <a:latin typeface="KaiTi" panose="02010609060101010101" pitchFamily="49" charset="-122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zh-CN" sz="40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40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不学中文，岁月静好，母慈子孝。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zh-CN" sz="40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400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一学中文，鸡飞狗跳，母吼子叫。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zh-CN" altLang="en-US" sz="4000">
                <a:solidFill>
                  <a:schemeClr val="tx2"/>
                </a:solidFill>
                <a:latin typeface="KaiTi" panose="02010609060101010101" pitchFamily="49" charset="-122"/>
                <a:ea typeface="KaiTi" panose="02010609060101010101" pitchFamily="49" charset="-122"/>
                <a:cs typeface="Times New Roman" panose="02020603050405020304" pitchFamily="18" charset="0"/>
              </a:rPr>
              <a:t>    笑话虽然有点极端，但有个无可否认的现状是，一些中文学校里，四年级以后，辍学的人数逐渐增多，使得中文学校的各班级的人数，从低到高，呈现金字塔结构。我们家的孩子和她们的同学辍学的主要原因是，认为中文教材课文内容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boring,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dull, fake, and childish</a:t>
            </a:r>
            <a:r>
              <a:rPr lang="zh-CN" altLang="en-US" sz="4000">
                <a:solidFill>
                  <a:schemeClr val="tx2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zh-CN" altLang="en-US" sz="40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这套教材就是针对以上问题而编著的。怎么编</a:t>
            </a:r>
            <a:r>
              <a:rPr lang="en-US" altLang="zh-CN" sz="4000">
                <a:solidFill>
                  <a:srgbClr val="0000CC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?</a:t>
            </a:r>
            <a:endParaRPr lang="en-US" altLang="zh-CN" sz="4000">
              <a:solidFill>
                <a:srgbClr val="0000CC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zh-CN" sz="3000">
              <a:solidFill>
                <a:schemeClr val="tx2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0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2443</Words>
  <Application>Microsoft Office PowerPoint</Application>
  <PresentationFormat>Widescreen</PresentationFormat>
  <Paragraphs>156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KaiTi</vt:lpstr>
      <vt:lpstr>SimSun</vt:lpstr>
      <vt:lpstr>Arial</vt:lpstr>
      <vt:lpstr>Segoe Print</vt:lpstr>
      <vt:lpstr>Times New Roman</vt:lpstr>
      <vt:lpstr>Nature Illustration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2013-12-27T19:16:46Z</dcterms:created>
  <dcterms:modified xsi:type="dcterms:W3CDTF">2023-05-06T11:12:33Z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