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72" r:id="rId3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</p:sldIdLst>
  <p:sldSz cx="12192000" cy="6858000"/>
  <p:notesSz cx="6858000" cy="9144000"/>
  <p:embeddedFontLst>
    <p:embeddedFont>
      <p:font typeface="黑体" panose="02010609060101010101" pitchFamily="49" charset="-122"/>
      <p:regular r:id="rId26"/>
    </p:embeddedFont>
    <p:embeddedFont>
      <p:font typeface="楷体" panose="02010609060101010101" charset="-122"/>
      <p:regular r:id="rId27"/>
    </p:embeddedFont>
    <p:embeddedFont>
      <p:font typeface="字魂58号-创中黑" panose="00000500000000000000" charset="0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A1C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221"/>
      </p:cViewPr>
      <p:guideLst>
        <p:guide orient="horz" pos="2161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D117-A238-49C7-8AF7-1AD8A81ACF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2559" y="0"/>
            <a:ext cx="12186882" cy="6858000"/>
            <a:chOff x="0" y="0"/>
            <a:chExt cx="12192000" cy="6858000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34287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0" y="3411027"/>
              <a:ext cx="12192000" cy="34469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03200" y="217714"/>
              <a:ext cx="11790394" cy="642207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391885" y="391885"/>
              <a:ext cx="11437258" cy="608148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6915" y="1151255"/>
            <a:ext cx="7134860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 b="1" dirty="0">
                <a:solidFill>
                  <a:prstClr val="black">
                    <a:tint val="7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细细读，深深思</a:t>
            </a:r>
            <a:endParaRPr lang="en-US" altLang="zh-CN" sz="48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4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小马过河</a:t>
            </a:r>
            <a:r>
              <a:rPr lang="en-US" altLang="zh-CN" sz="4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4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第二课时</a:t>
            </a:r>
            <a:endParaRPr lang="en-US" altLang="zh-CN" sz="4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ctr">
              <a:spcBef>
                <a:spcPct val="20000"/>
              </a:spcBef>
            </a:pP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algn="ctr">
              <a:spcBef>
                <a:spcPct val="20000"/>
              </a:spcBef>
            </a:pP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algn="ctr">
              <a:spcBef>
                <a:spcPct val="20000"/>
              </a:spcBef>
            </a:pP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algn="ctr">
              <a:spcBef>
                <a:spcPct val="200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执教人：汪琼</a:t>
            </a:r>
            <a:endParaRPr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68020" y="558800"/>
            <a:ext cx="8325485" cy="481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光听别人说，是不行的，需要去试一试。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小马怎么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尝试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的呢？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我们利用小剧本，同桌演一演，建议：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三秒钟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确定好角色；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各自将剧本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读两遍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，试着背下自己的台词；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借助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动作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、表情等提示语，两人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一起排练；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以上三个步骤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两分钟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完成。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85" y="389890"/>
            <a:ext cx="210312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14680" y="813435"/>
            <a:ext cx="8215630" cy="5405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/>
              <a:t>               </a:t>
            </a:r>
            <a:r>
              <a:rPr lang="zh-CN" altLang="en-US" sz="3600"/>
              <a:t> 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《小马尝试过河》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小剧本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小马（跑到河边，刚刚抬起前蹄——）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松鼠（大叫）：怎么？你不要命啦！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小马（认真地）让我试试吧！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小马（下了河，小心蹚到了对岸。）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小马（全明白了）：原来河水既不像老牛说的那样浅，也不像松鼠说的那样深。对我来说，不深不浅，刚好过河。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1460" y="3665220"/>
            <a:ext cx="2493010" cy="253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53260" y="988060"/>
            <a:ext cx="557085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讨论：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当你在尝试表演时，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你觉得哪些动作最难演？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最能表现出小马在小心尝试？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52625" y="4331335"/>
            <a:ext cx="5732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小马过河的第三条秘诀：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尝试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90" y="389890"/>
            <a:ext cx="2355215" cy="383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83567" y="692696"/>
            <a:ext cx="8271203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听别人说，自己不动脑筋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去试试，是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不行的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还有关键的一条：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动脑筋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你觉得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小马最后一次过河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前，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动脑筋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了吗？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理由是什么？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460105" y="3667125"/>
            <a:ext cx="2998470" cy="2248535"/>
          </a:xfrm>
          <a:prstGeom prst="round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29615" y="447040"/>
            <a:ext cx="804545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我们来动动脑筋，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同桌合作完成“小马过河”的学习单，再交流：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内容占位符 4" descr="小马过河学习单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15" y="1597660"/>
            <a:ext cx="7957185" cy="4737100"/>
          </a:xfrm>
          <a:prstGeom prst="rect">
            <a:avLst/>
          </a:prstGeom>
        </p:spPr>
      </p:pic>
      <p:pic>
        <p:nvPicPr>
          <p:cNvPr id="1033" name="Picture 9" descr="C:\Users\Administrator\Desktop\5c983f0b4a6bb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9900" y="3141980"/>
            <a:ext cx="2213610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88390" y="645160"/>
            <a:ext cx="721995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追问：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同一条河流的同一地点，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关于它的深浅，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老牛和松鼠的看法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完全相反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这是为什么呢？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内容占位符 4" descr="81b229243d3642059689fccea3887586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2860" y="2702560"/>
            <a:ext cx="5960110" cy="370713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37030" y="826770"/>
            <a:ext cx="66071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同一条河流的同一地点，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不同的动物过河时，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感觉深浅不同。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这让你想起哪一次经历或哪一个故事？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33" name="Picture 9" descr="C:\Users\Administrator\Desktop\5c983f0b4a6bb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1290" y="3043555"/>
            <a:ext cx="2213610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610360" y="789940"/>
            <a:ext cx="66548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同一个事物，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在不同人眼中是不一样的，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因此需要动脑筋仔细去想。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16380" y="3642995"/>
            <a:ext cx="705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这是过河的第二条秘诀：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动脑筋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05" y="389890"/>
            <a:ext cx="1905000" cy="310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46480" y="603250"/>
            <a:ext cx="8909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光听别人说，自己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动脑筋，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去试一试，是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行的。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3585" y="1417320"/>
            <a:ext cx="7809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/>
              <a:t> </a:t>
            </a:r>
            <a:r>
              <a:rPr lang="zh-CN" altLang="en-US" sz="2800" b="1" dirty="0" smtClean="0"/>
              <a:t>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去掉三个“不”，该怎么表达呢？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0375" y="2284095"/>
            <a:ext cx="7541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 dirty="0" smtClean="0"/>
              <a:t>不能光听别人说</a:t>
            </a:r>
            <a:r>
              <a:rPr lang="zh-CN" altLang="en-US" sz="4800" b="1" dirty="0"/>
              <a:t>，</a:t>
            </a:r>
            <a:endParaRPr lang="zh-CN" altLang="en-US" sz="4800" b="1" dirty="0"/>
          </a:p>
          <a:p>
            <a:r>
              <a:rPr lang="zh-CN" altLang="en-US" sz="4800" b="1" dirty="0" smtClean="0"/>
              <a:t>要</a:t>
            </a:r>
            <a:r>
              <a:rPr lang="zh-CN" altLang="en-US" sz="4800" b="1" dirty="0"/>
              <a:t>自己动脑筋，</a:t>
            </a:r>
            <a:endParaRPr lang="zh-CN" altLang="en-US" sz="4800" b="1" dirty="0"/>
          </a:p>
          <a:p>
            <a:r>
              <a:rPr lang="zh-CN" altLang="en-US" sz="4800" b="1" dirty="0"/>
              <a:t>自己</a:t>
            </a:r>
            <a:r>
              <a:rPr lang="zh-CN" altLang="en-US" sz="4800" b="1" dirty="0" smtClean="0"/>
              <a:t>去</a:t>
            </a:r>
            <a:r>
              <a:rPr lang="zh-CN" altLang="en-US" sz="4800" b="1" dirty="0" smtClean="0"/>
              <a:t>试一</a:t>
            </a:r>
            <a:r>
              <a:rPr lang="zh-CN" altLang="en-US" sz="4800" b="1" dirty="0" smtClean="0"/>
              <a:t>试</a:t>
            </a:r>
            <a:r>
              <a:rPr lang="zh-CN" altLang="en-US" sz="4800" b="1" dirty="0"/>
              <a:t>，</a:t>
            </a:r>
            <a:endParaRPr lang="zh-CN" altLang="en-US" sz="4800" b="1" dirty="0"/>
          </a:p>
          <a:p>
            <a:r>
              <a:rPr lang="zh-CN" altLang="en-US" sz="4800" b="1" dirty="0"/>
              <a:t>这样才行。</a:t>
            </a:r>
            <a:endParaRPr lang="zh-CN" altLang="en-US" sz="4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9985" y="3287395"/>
            <a:ext cx="2864485" cy="2916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19250" y="479425"/>
            <a:ext cx="7409815" cy="5898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小马到达对岸后，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磨好麦子，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回到河边。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这时，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一头小山羊过来，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也准备过河，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它向小马请教。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接下来会怎样呢？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请仔细动脑筋，续编这个故事，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并尝试改成小剧本演给大家看。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33" name="Picture 9" descr="C:\Users\Administrator\Desktop\5c983f0b4a6bb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1290" y="3043555"/>
            <a:ext cx="2213610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567206" y="1052736"/>
            <a:ext cx="5760640" cy="2632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回顾：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为了过河，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小马总共请教了几次？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b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</a:b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206" y="329427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前面两次和第三次结果有什么不同呢？</a:t>
            </a:r>
            <a:endParaRPr lang="zh-CN" altLang="en-US" sz="28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4077072"/>
            <a:ext cx="6048672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前面两次都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没能过河，</a:t>
            </a:r>
            <a:endParaRPr lang="zh-CN" altLang="en-US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第三次尝试着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过了河。</a:t>
            </a:r>
            <a:endParaRPr lang="zh-CN" altLang="en-US" sz="2800" b="1" kern="1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1033" name="Picture 9" descr="C:\Users\Administrator\Desktop\5c983f0b4a6bb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1290" y="3043555"/>
            <a:ext cx="2213610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547664" y="1123295"/>
            <a:ext cx="6408886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你们发现小马最终过河的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秘诀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了吗？</a:t>
            </a:r>
            <a:endParaRPr lang="zh-CN" altLang="en-US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276872"/>
            <a:ext cx="688259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latin typeface="+mn-ea"/>
              </a:rPr>
              <a:t>光听别人说</a:t>
            </a:r>
            <a:r>
              <a:rPr lang="zh-CN" altLang="en-US" sz="4000" b="1" dirty="0" smtClean="0">
                <a:latin typeface="+mn-ea"/>
              </a:rPr>
              <a:t>，</a:t>
            </a:r>
            <a:endParaRPr lang="en-US" altLang="zh-CN" sz="4000" b="1" dirty="0" smtClean="0">
              <a:latin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 smtClean="0">
                <a:latin typeface="+mn-ea"/>
              </a:rPr>
              <a:t>自己</a:t>
            </a:r>
            <a:r>
              <a:rPr lang="zh-CN" altLang="en-US" sz="4000" b="1" dirty="0">
                <a:latin typeface="+mn-ea"/>
              </a:rPr>
              <a:t>不动脑筋</a:t>
            </a:r>
            <a:r>
              <a:rPr lang="zh-CN" altLang="en-US" sz="4000" b="1" dirty="0" smtClean="0">
                <a:latin typeface="+mn-ea"/>
              </a:rPr>
              <a:t>，</a:t>
            </a:r>
            <a:endParaRPr lang="en-US" altLang="zh-CN" sz="4000" b="1" dirty="0" smtClean="0">
              <a:latin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 smtClean="0">
                <a:latin typeface="+mn-ea"/>
              </a:rPr>
              <a:t>不</a:t>
            </a:r>
            <a:r>
              <a:rPr lang="zh-CN" altLang="en-US" sz="4000" b="1" dirty="0">
                <a:latin typeface="+mn-ea"/>
              </a:rPr>
              <a:t>去试试，是</a:t>
            </a:r>
            <a:r>
              <a:rPr lang="zh-CN" altLang="en-US" sz="4000" b="1" dirty="0" smtClean="0">
                <a:latin typeface="+mn-ea"/>
              </a:rPr>
              <a:t>不行的。</a:t>
            </a:r>
            <a:endParaRPr lang="en-US" altLang="zh-CN" sz="4000" b="1" dirty="0">
              <a:latin typeface="+mn-e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15" y="389890"/>
            <a:ext cx="2879090" cy="468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547664" y="134076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dirty="0" smtClean="0">
                <a:solidFill>
                  <a:srgbClr val="FF0000"/>
                </a:solidFill>
              </a:rPr>
              <a:t>光</a:t>
            </a:r>
            <a:r>
              <a:rPr lang="zh-CN" altLang="en-US" sz="4000" b="1" dirty="0" smtClean="0"/>
              <a:t>听别人说，是不行的。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8997" y="2736860"/>
            <a:ext cx="7200800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1.“光”在这儿是什么意思？你能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换个词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来理解吗？</a:t>
            </a:r>
            <a:endParaRPr lang="zh-CN" altLang="en-US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 lvl="0"/>
            <a:endParaRPr lang="zh-CN" altLang="zh-CN" sz="2800" b="1" dirty="0">
              <a:latin typeface="+mn-ea"/>
            </a:endParaRPr>
          </a:p>
          <a:p>
            <a:pPr lvl="0"/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2.从哪几句话能看出小马“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光听别人说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”呢？</a:t>
            </a:r>
            <a:endParaRPr lang="zh-CN" altLang="zh-CN" sz="2800" b="1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460105" y="3667125"/>
            <a:ext cx="2998470" cy="224853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 rot="10800000" flipV="1">
            <a:off x="1139825" y="756920"/>
            <a:ext cx="866013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小马听了老牛的话，立刻跑到河边，准备蹚过去</a:t>
            </a:r>
            <a:r>
              <a:rPr lang="zh-CN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4000" b="1" dirty="0">
              <a:latin typeface="+mn-ea"/>
            </a:endParaRPr>
          </a:p>
          <a:p>
            <a:r>
              <a:rPr lang="zh-CN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小马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连忙收住脚步，不知道怎么办才好。</a:t>
            </a:r>
            <a:endParaRPr lang="zh-CN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455" y="4316095"/>
            <a:ext cx="793877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两句话中，</a:t>
            </a:r>
            <a:endParaRPr lang="en-US" altLang="zh-CN" sz="2800" b="1" dirty="0" smtClean="0"/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哪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两个词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最能体现小马“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光听别人说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”呢？</a:t>
            </a:r>
            <a:endParaRPr lang="zh-CN" altLang="en-US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45" y="389890"/>
            <a:ext cx="172466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818640" y="990600"/>
            <a:ext cx="61341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小马听了老牛的话，</a:t>
            </a:r>
            <a:r>
              <a:rPr lang="zh-CN" altLang="zh-CN" sz="4800" b="1" dirty="0">
                <a:solidFill>
                  <a:srgbClr val="FF0000"/>
                </a:solidFill>
                <a:latin typeface="+mn-ea"/>
              </a:rPr>
              <a:t>立刻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跑到河边，准备蹚过去。</a:t>
            </a:r>
            <a:endParaRPr lang="zh-CN" altLang="en-US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endParaRPr lang="zh-CN" altLang="zh-CN" sz="2800" b="1" dirty="0">
              <a:latin typeface="+mn-ea"/>
            </a:endParaRPr>
          </a:p>
          <a:p>
            <a:endParaRPr lang="zh-CN" altLang="zh-CN" sz="2800" b="1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89760" y="2981960"/>
            <a:ext cx="635444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  <a:sym typeface="+mn-ea"/>
              </a:rPr>
              <a:t>小马</a:t>
            </a:r>
            <a:r>
              <a:rPr lang="zh-CN" altLang="zh-CN" sz="4800" b="1" dirty="0">
                <a:solidFill>
                  <a:srgbClr val="FF0000"/>
                </a:solidFill>
                <a:latin typeface="+mn-ea"/>
                <a:sym typeface="+mn-ea"/>
              </a:rPr>
              <a:t>连忙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  <a:sym typeface="+mn-ea"/>
              </a:rPr>
              <a:t>收住脚步，不知道怎么办才好。</a:t>
            </a:r>
            <a:endParaRPr lang="zh-CN" altLang="en-US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460105" y="3667125"/>
            <a:ext cx="2998470" cy="224853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66875" y="1016635"/>
            <a:ext cx="59683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联系课文说一说：</a:t>
            </a:r>
            <a:endParaRPr lang="en-US" altLang="zh-CN" sz="28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光听别人说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”会出现什么问题呢？</a:t>
            </a:r>
            <a:endParaRPr lang="zh-CN" altLang="zh-CN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778000" y="2584847"/>
            <a:ext cx="5746115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老牛说河水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深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，</a:t>
            </a:r>
            <a:endParaRPr lang="zh-CN" altLang="en-US" sz="2800" b="1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松鼠说河水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浅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，</a:t>
            </a:r>
            <a:endParaRPr lang="zh-CN" altLang="en-US" sz="2800" b="1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两个人的说法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互相矛盾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800" b="1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小马就不知道怎么办才好，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很为难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！</a:t>
            </a:r>
            <a:endParaRPr lang="zh-CN" altLang="en-US" sz="2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845" y="389890"/>
            <a:ext cx="172466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11580" y="1100455"/>
            <a:ext cx="80873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既然“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光听别人说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”不行，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不听别人说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可以吗？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同桌讨论，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要求：为你的看法举出一个例子。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543925" y="4146550"/>
            <a:ext cx="2998470" cy="2248535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26845" y="2613025"/>
            <a:ext cx="7249611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一个关联词，你能将下面两句话连起来吗？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小马向很多人请教，是对的，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光听别人说，是不行的。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3520" y="859155"/>
            <a:ext cx="68230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判断对错，并说说理由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小马向很多人请教，是对的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3520" y="4991844"/>
            <a:ext cx="6678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这是小马过河的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第一条秘诀。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9985" y="3287395"/>
            <a:ext cx="2864485" cy="2916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734.3385826771655,&quot;width&quot;:2735.1102362204724}"/>
</p:tagLst>
</file>

<file path=ppt/tags/tag2.xml><?xml version="1.0" encoding="utf-8"?>
<p:tagLst xmlns:p="http://schemas.openxmlformats.org/presentationml/2006/main">
  <p:tag name="KSO_WM_UNIT_PLACING_PICTURE_USER_VIEWPORT" val="{&quot;height&quot;:3734.3385826771655,&quot;width&quot;:2735.1102362204724}"/>
</p:tagLst>
</file>

<file path=ppt/tags/tag3.xml><?xml version="1.0" encoding="utf-8"?>
<p:tagLst xmlns:p="http://schemas.openxmlformats.org/presentationml/2006/main">
  <p:tag name="KSO_WM_UNIT_PLACING_PICTURE_USER_VIEWPORT" val="{&quot;height&quot;:3734.3385826771655,&quot;width&quot;:2735.1102362204724}"/>
</p:tagLst>
</file>

<file path=ppt/tags/tag4.xml><?xml version="1.0" encoding="utf-8"?>
<p:tagLst xmlns:p="http://schemas.openxmlformats.org/presentationml/2006/main">
  <p:tag name="KSO_WM_UNIT_PLACING_PICTURE_USER_VIEWPORT" val="{&quot;height&quot;:3734.3385826771655,&quot;width&quot;:2735.110236220472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c3n25q3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WPS 演示</Application>
  <PresentationFormat>宽屏</PresentationFormat>
  <Paragraphs>146</Paragraphs>
  <Slides>19</Slides>
  <Notes>45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黑体</vt:lpstr>
      <vt:lpstr>楷体</vt:lpstr>
      <vt:lpstr>Times New Roman</vt:lpstr>
      <vt:lpstr>微软雅黑</vt:lpstr>
      <vt:lpstr>Arial Unicode MS</vt:lpstr>
      <vt:lpstr>字魂58号-创中黑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Administrator</dc:creator>
  <cp:lastModifiedBy>犟龟</cp:lastModifiedBy>
  <cp:revision>185</cp:revision>
  <dcterms:created xsi:type="dcterms:W3CDTF">2019-01-28T06:44:00Z</dcterms:created>
  <dcterms:modified xsi:type="dcterms:W3CDTF">2021-03-11T22:22:43Z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TemplateUUID">
    <vt:lpwstr>v1.0_mb_cjGdgunFjRtPreDtT52qVA==</vt:lpwstr>
  </property>
</Properties>
</file>